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70" r:id="rId9"/>
    <p:sldId id="263" r:id="rId10"/>
    <p:sldId id="264" r:id="rId11"/>
    <p:sldId id="265" r:id="rId12"/>
    <p:sldId id="268" r:id="rId13"/>
    <p:sldId id="269" r:id="rId14"/>
    <p:sldId id="267" r:id="rId15"/>
    <p:sldId id="272" r:id="rId16"/>
    <p:sldId id="273" r:id="rId17"/>
    <p:sldId id="266" r:id="rId18"/>
    <p:sldId id="271"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25" autoAdjust="0"/>
    <p:restoredTop sz="94660"/>
  </p:normalViewPr>
  <p:slideViewPr>
    <p:cSldViewPr snapToGrid="0">
      <p:cViewPr varScale="1">
        <p:scale>
          <a:sx n="43" d="100"/>
          <a:sy n="43" d="100"/>
        </p:scale>
        <p:origin x="67"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3349-D9CE-4486-AD55-F529B850D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DF665E-F693-4956-A4D0-B8924534C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FBDF28-C806-4DAE-A585-24EC63624C24}"/>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5" name="Footer Placeholder 4">
            <a:extLst>
              <a:ext uri="{FF2B5EF4-FFF2-40B4-BE49-F238E27FC236}">
                <a16:creationId xmlns:a16="http://schemas.microsoft.com/office/drawing/2014/main" id="{3D8773B2-F44A-4045-809E-F4DF2E937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CDD62-0196-4E62-B438-11D11750867F}"/>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23062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2741-C845-4A77-81DB-83F92EB31C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7213B6-1884-4DAE-AD2D-C674C9F731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EB281-97B9-4955-84EA-A4355B09AE81}"/>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5" name="Footer Placeholder 4">
            <a:extLst>
              <a:ext uri="{FF2B5EF4-FFF2-40B4-BE49-F238E27FC236}">
                <a16:creationId xmlns:a16="http://schemas.microsoft.com/office/drawing/2014/main" id="{A69DD0B9-C812-4A63-930C-EE8017A45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C57A1-ABED-430D-971F-108EB7D29183}"/>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166174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734EE-7BC7-431D-A720-E4FDB7E25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446047-4E03-43FF-9065-720FEB327B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D90FA-8D52-4C11-B400-36511ADA76C0}"/>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5" name="Footer Placeholder 4">
            <a:extLst>
              <a:ext uri="{FF2B5EF4-FFF2-40B4-BE49-F238E27FC236}">
                <a16:creationId xmlns:a16="http://schemas.microsoft.com/office/drawing/2014/main" id="{D3752C52-9904-4505-A46C-520BD2A0C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0A84F-AE77-45BE-A353-A04C223FBB1D}"/>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378146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5ED9-2EDB-4896-920D-DE15050645B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1391CD9-F480-4083-BBDD-9B37F6247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C7A1D-DB57-492D-AE85-3FD48EF0BBF8}"/>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5" name="Footer Placeholder 4">
            <a:extLst>
              <a:ext uri="{FF2B5EF4-FFF2-40B4-BE49-F238E27FC236}">
                <a16:creationId xmlns:a16="http://schemas.microsoft.com/office/drawing/2014/main" id="{037490D8-7BF5-439E-AEFF-D5F588E76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E5AE6-7B93-4FCC-B5E4-01B9E3E71CC9}"/>
              </a:ext>
            </a:extLst>
          </p:cNvPr>
          <p:cNvSpPr>
            <a:spLocks noGrp="1"/>
          </p:cNvSpPr>
          <p:nvPr>
            <p:ph type="sldNum" sz="quarter" idx="12"/>
          </p:nvPr>
        </p:nvSpPr>
        <p:spPr/>
        <p:txBody>
          <a:bodyPr/>
          <a:lstStyle/>
          <a:p>
            <a:fld id="{40506BBB-C10C-4CCF-B6B9-46C45BE1B52F}" type="slidenum">
              <a:rPr lang="en-US" smtClean="0"/>
              <a:t>‹#›</a:t>
            </a:fld>
            <a:endParaRPr lang="en-US"/>
          </a:p>
        </p:txBody>
      </p:sp>
      <p:pic>
        <p:nvPicPr>
          <p:cNvPr id="8" name="Picture 7">
            <a:extLst>
              <a:ext uri="{FF2B5EF4-FFF2-40B4-BE49-F238E27FC236}">
                <a16:creationId xmlns:a16="http://schemas.microsoft.com/office/drawing/2014/main" id="{527B220E-295A-4661-BEF6-3F51B7B99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8237" y="365124"/>
            <a:ext cx="1325563" cy="1325563"/>
          </a:xfrm>
          <a:prstGeom prst="rect">
            <a:avLst/>
          </a:prstGeom>
        </p:spPr>
      </p:pic>
    </p:spTree>
    <p:extLst>
      <p:ext uri="{BB962C8B-B14F-4D97-AF65-F5344CB8AC3E}">
        <p14:creationId xmlns:p14="http://schemas.microsoft.com/office/powerpoint/2010/main" val="236600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6B86-BC91-43C0-83E8-A59ED2F474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6632F-99D3-450A-9C0A-4265B1CAA7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C5D19-3E8A-453C-BAD8-7123B4C990D3}"/>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5" name="Footer Placeholder 4">
            <a:extLst>
              <a:ext uri="{FF2B5EF4-FFF2-40B4-BE49-F238E27FC236}">
                <a16:creationId xmlns:a16="http://schemas.microsoft.com/office/drawing/2014/main" id="{A68BBC98-3E53-47F2-8AD3-A1183024D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AF376-E5B6-4FC1-BE48-B5FA6DAA4E04}"/>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34236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F2A3-32C8-40DF-B200-770B08693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93BCD-07B2-401B-B5FB-D6FB3AF31D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5468D-9AA8-4701-9FA9-711D9D652C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8DF4D5-0B5E-4611-B4B6-7589FA76A6AC}"/>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6" name="Footer Placeholder 5">
            <a:extLst>
              <a:ext uri="{FF2B5EF4-FFF2-40B4-BE49-F238E27FC236}">
                <a16:creationId xmlns:a16="http://schemas.microsoft.com/office/drawing/2014/main" id="{533DF695-9422-4EEF-9304-A9E78100B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A630F-6669-4A76-AA80-7EDA43C35997}"/>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366659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E797-E2E8-4603-9844-5E481CA84F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3A4C1-8D7F-46CE-84B2-61328DDF7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F5016-AF29-4DC3-B86E-21BFA446E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1D7255-4D07-4D3D-A8DE-9F4A4DC20E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F0E93-5434-42B6-BF7D-3B96691C8D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04DFB-EDAC-4979-AA62-AB87F1BEEEE8}"/>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8" name="Footer Placeholder 7">
            <a:extLst>
              <a:ext uri="{FF2B5EF4-FFF2-40B4-BE49-F238E27FC236}">
                <a16:creationId xmlns:a16="http://schemas.microsoft.com/office/drawing/2014/main" id="{DAC59669-1366-4178-BF73-B36A30ECB9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DD14C1-74D7-48DE-909B-CF848743C65D}"/>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262545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6862-F6D6-4CA3-80C9-C19B9B4FA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FF10B1-6EA8-4EB3-8C1F-8556051BE776}"/>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4" name="Footer Placeholder 3">
            <a:extLst>
              <a:ext uri="{FF2B5EF4-FFF2-40B4-BE49-F238E27FC236}">
                <a16:creationId xmlns:a16="http://schemas.microsoft.com/office/drawing/2014/main" id="{CDB1B9B4-A247-4803-870E-EE6DA4BAC7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6E283-0E2F-4F56-BE5D-FFED1370019C}"/>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85945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7E9C6-E474-4659-8653-BE4086AD47CC}"/>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3" name="Footer Placeholder 2">
            <a:extLst>
              <a:ext uri="{FF2B5EF4-FFF2-40B4-BE49-F238E27FC236}">
                <a16:creationId xmlns:a16="http://schemas.microsoft.com/office/drawing/2014/main" id="{F8153E63-8A59-457D-B49A-E85C65B1B2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0EAF3D-BAD8-4294-A37A-B9F52F41DC32}"/>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160134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21CC-EDEA-48A7-B50A-05D78E7F5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657225-57EC-4EDA-B99F-5ACCD245A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992C37-6700-4830-9D0A-6CC4EC934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B0712-114D-4CCC-B34A-885331377CE2}"/>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6" name="Footer Placeholder 5">
            <a:extLst>
              <a:ext uri="{FF2B5EF4-FFF2-40B4-BE49-F238E27FC236}">
                <a16:creationId xmlns:a16="http://schemas.microsoft.com/office/drawing/2014/main" id="{5259E867-DAED-4D50-80D8-BC603F7B3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85124-C750-4ED5-BAEB-F8057D780218}"/>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348835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785E-980B-4963-949C-4DD3EA112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60C453-45B4-4C01-B756-D7F348367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347DD-94CB-41CE-BF5C-541A8318A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D83A1-8C20-4424-B19D-6614462C52CD}"/>
              </a:ext>
            </a:extLst>
          </p:cNvPr>
          <p:cNvSpPr>
            <a:spLocks noGrp="1"/>
          </p:cNvSpPr>
          <p:nvPr>
            <p:ph type="dt" sz="half" idx="10"/>
          </p:nvPr>
        </p:nvSpPr>
        <p:spPr/>
        <p:txBody>
          <a:bodyPr/>
          <a:lstStyle/>
          <a:p>
            <a:fld id="{F0CCEA8B-C51A-47E9-BD75-2A6CE36A53F3}" type="datetimeFigureOut">
              <a:rPr lang="en-US" smtClean="0"/>
              <a:t>9/16/2021</a:t>
            </a:fld>
            <a:endParaRPr lang="en-US"/>
          </a:p>
        </p:txBody>
      </p:sp>
      <p:sp>
        <p:nvSpPr>
          <p:cNvPr id="6" name="Footer Placeholder 5">
            <a:extLst>
              <a:ext uri="{FF2B5EF4-FFF2-40B4-BE49-F238E27FC236}">
                <a16:creationId xmlns:a16="http://schemas.microsoft.com/office/drawing/2014/main" id="{1E47C898-944B-4592-B0D2-3E0F37C09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8AABB-D7F0-4694-8AD7-158791A5C995}"/>
              </a:ext>
            </a:extLst>
          </p:cNvPr>
          <p:cNvSpPr>
            <a:spLocks noGrp="1"/>
          </p:cNvSpPr>
          <p:nvPr>
            <p:ph type="sldNum" sz="quarter" idx="12"/>
          </p:nvPr>
        </p:nvSpPr>
        <p:spPr/>
        <p:txBody>
          <a:bodyPr/>
          <a:lstStyle/>
          <a:p>
            <a:fld id="{40506BBB-C10C-4CCF-B6B9-46C45BE1B52F}" type="slidenum">
              <a:rPr lang="en-US" smtClean="0"/>
              <a:t>‹#›</a:t>
            </a:fld>
            <a:endParaRPr lang="en-US"/>
          </a:p>
        </p:txBody>
      </p:sp>
    </p:spTree>
    <p:extLst>
      <p:ext uri="{BB962C8B-B14F-4D97-AF65-F5344CB8AC3E}">
        <p14:creationId xmlns:p14="http://schemas.microsoft.com/office/powerpoint/2010/main" val="205899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FC8EF-1ABB-414C-B4F8-6029F8FA6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049050-03BC-405F-B244-36CB11DFC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5BD11-1D24-44BA-9AA1-AD684DB86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CEA8B-C51A-47E9-BD75-2A6CE36A53F3}" type="datetimeFigureOut">
              <a:rPr lang="en-US" smtClean="0"/>
              <a:t>9/16/2021</a:t>
            </a:fld>
            <a:endParaRPr lang="en-US"/>
          </a:p>
        </p:txBody>
      </p:sp>
      <p:sp>
        <p:nvSpPr>
          <p:cNvPr id="5" name="Footer Placeholder 4">
            <a:extLst>
              <a:ext uri="{FF2B5EF4-FFF2-40B4-BE49-F238E27FC236}">
                <a16:creationId xmlns:a16="http://schemas.microsoft.com/office/drawing/2014/main" id="{84A2250B-09E2-4282-B9AE-4A7F6E723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0D3D2D-051D-4876-B403-134A15AF3A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06BBB-C10C-4CCF-B6B9-46C45BE1B52F}" type="slidenum">
              <a:rPr lang="en-US" smtClean="0"/>
              <a:t>‹#›</a:t>
            </a:fld>
            <a:endParaRPr lang="en-US"/>
          </a:p>
        </p:txBody>
      </p:sp>
    </p:spTree>
    <p:extLst>
      <p:ext uri="{BB962C8B-B14F-4D97-AF65-F5344CB8AC3E}">
        <p14:creationId xmlns:p14="http://schemas.microsoft.com/office/powerpoint/2010/main" val="412488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facebook.com/KnobNosterFair1/?eid=ARCNkS3nd_9hLewq2ZDxoJqfARrdA_QPJfz4jI8pdZxLvTzGNpnUyFvqoyOLZO43pZFuGB95mY5NvPB7" TargetMode="External"/><Relationship Id="rId3" Type="http://schemas.openxmlformats.org/officeDocument/2006/relationships/hyperlink" Target="https://www.juicegrape.com/community/wine_competition/" TargetMode="External"/><Relationship Id="rId7" Type="http://schemas.openxmlformats.org/officeDocument/2006/relationships/hyperlink" Target="https://winemakermag.com/competition/competition-overview" TargetMode="External"/><Relationship Id="rId2" Type="http://schemas.openxmlformats.org/officeDocument/2006/relationships/hyperlink" Target="https://www.awscompetitions.com/on-line-entry" TargetMode="External"/><Relationship Id="rId1" Type="http://schemas.openxmlformats.org/officeDocument/2006/relationships/slideLayout" Target="../slideLayouts/slideLayout2.xml"/><Relationship Id="rId6" Type="http://schemas.openxmlformats.org/officeDocument/2006/relationships/hyperlink" Target="https://fliwc-cgd.com/" TargetMode="External"/><Relationship Id="rId11" Type="http://schemas.openxmlformats.org/officeDocument/2006/relationships/hyperlink" Target="https://illinoiswine.com/page/wine-competition" TargetMode="External"/><Relationship Id="rId5" Type="http://schemas.openxmlformats.org/officeDocument/2006/relationships/hyperlink" Target="http://www.tnwinemakers.com/tvos-amateur-wine-competition/" TargetMode="External"/><Relationship Id="rId10" Type="http://schemas.openxmlformats.org/officeDocument/2006/relationships/hyperlink" Target="http://www.njsfcahh.com/wine-making-competition.html" TargetMode="External"/><Relationship Id="rId4" Type="http://schemas.openxmlformats.org/officeDocument/2006/relationships/hyperlink" Target="http://www.cellarmasters.org/wine-classic-information/" TargetMode="External"/><Relationship Id="rId9" Type="http://schemas.openxmlformats.org/officeDocument/2006/relationships/hyperlink" Target="http://cellarmastersla.org/us-amateur-wine-competitio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winecolorado.org/cave-amateur-winemaker-competition/" TargetMode="External"/><Relationship Id="rId3" Type="http://schemas.openxmlformats.org/officeDocument/2006/relationships/hyperlink" Target="https://www.indianastatefair.com/p/state-fair/competitions--contests/indiana-state-fair-wine--spirits-competition" TargetMode="External"/><Relationship Id="rId7" Type="http://schemas.openxmlformats.org/officeDocument/2006/relationships/hyperlink" Target="https://wistatefair.com/competitions/amateur-wine/" TargetMode="External"/><Relationship Id="rId2" Type="http://schemas.openxmlformats.org/officeDocument/2006/relationships/hyperlink" Target="https://coloradostatefair.com/participate/general-entry-fine-arts/hobby-wine-competiton/" TargetMode="External"/><Relationship Id="rId1" Type="http://schemas.openxmlformats.org/officeDocument/2006/relationships/slideLayout" Target="../slideLayouts/slideLayout2.xml"/><Relationship Id="rId6" Type="http://schemas.openxmlformats.org/officeDocument/2006/relationships/hyperlink" Target="https://www.thefair.com/get-involved/competitive-exhibits/" TargetMode="External"/><Relationship Id="rId5" Type="http://schemas.openxmlformats.org/officeDocument/2006/relationships/hyperlink" Target="https://okstatefair.com/competitions/wine" TargetMode="External"/><Relationship Id="rId4" Type="http://schemas.openxmlformats.org/officeDocument/2006/relationships/hyperlink" Target="https://kystatefair.s3.amazonaws.com/2021/06/4.7-Homemade-Wines-21-1.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ngimg.com/download/57826"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E1BADA-B925-4ACE-8C32-1DD0616A7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850" y="781050"/>
            <a:ext cx="1638300" cy="1638300"/>
          </a:xfrm>
          <a:prstGeom prst="rect">
            <a:avLst/>
          </a:prstGeom>
          <a:effectLst>
            <a:glow rad="63500">
              <a:schemeClr val="accent2">
                <a:satMod val="175000"/>
                <a:alpha val="40000"/>
              </a:schemeClr>
            </a:glow>
          </a:effectLst>
        </p:spPr>
      </p:pic>
      <p:sp>
        <p:nvSpPr>
          <p:cNvPr id="2" name="Title 1">
            <a:extLst>
              <a:ext uri="{FF2B5EF4-FFF2-40B4-BE49-F238E27FC236}">
                <a16:creationId xmlns:a16="http://schemas.microsoft.com/office/drawing/2014/main" id="{152BBCBB-F156-431B-AD55-31843D491BB0}"/>
              </a:ext>
            </a:extLst>
          </p:cNvPr>
          <p:cNvSpPr>
            <a:spLocks noGrp="1"/>
          </p:cNvSpPr>
          <p:nvPr>
            <p:ph type="ctrTitle"/>
          </p:nvPr>
        </p:nvSpPr>
        <p:spPr/>
        <p:txBody>
          <a:bodyPr/>
          <a:lstStyle/>
          <a:p>
            <a:r>
              <a:rPr lang="en-US" dirty="0"/>
              <a:t>Wine Competitions</a:t>
            </a:r>
          </a:p>
        </p:txBody>
      </p:sp>
      <p:sp>
        <p:nvSpPr>
          <p:cNvPr id="3" name="Subtitle 2">
            <a:extLst>
              <a:ext uri="{FF2B5EF4-FFF2-40B4-BE49-F238E27FC236}">
                <a16:creationId xmlns:a16="http://schemas.microsoft.com/office/drawing/2014/main" id="{317D827D-9B76-44D5-B7E3-0B1A1E30D8CB}"/>
              </a:ext>
            </a:extLst>
          </p:cNvPr>
          <p:cNvSpPr>
            <a:spLocks noGrp="1"/>
          </p:cNvSpPr>
          <p:nvPr>
            <p:ph type="subTitle" idx="1"/>
          </p:nvPr>
        </p:nvSpPr>
        <p:spPr/>
        <p:txBody>
          <a:bodyPr/>
          <a:lstStyle/>
          <a:p>
            <a:r>
              <a:rPr lang="en-US" dirty="0"/>
              <a:t>Or, “How I Spent My Summer Quarantined”</a:t>
            </a:r>
          </a:p>
          <a:p>
            <a:r>
              <a:rPr lang="en-US" dirty="0"/>
              <a:t>Greg Stricker,</a:t>
            </a:r>
          </a:p>
          <a:p>
            <a:r>
              <a:rPr lang="en-US" dirty="0"/>
              <a:t>Missouri Winemaking Society</a:t>
            </a:r>
          </a:p>
        </p:txBody>
      </p:sp>
    </p:spTree>
    <p:extLst>
      <p:ext uri="{BB962C8B-B14F-4D97-AF65-F5344CB8AC3E}">
        <p14:creationId xmlns:p14="http://schemas.microsoft.com/office/powerpoint/2010/main" val="150142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ACFF-0F65-40EA-9FD9-820932C41C07}"/>
              </a:ext>
            </a:extLst>
          </p:cNvPr>
          <p:cNvSpPr>
            <a:spLocks noGrp="1"/>
          </p:cNvSpPr>
          <p:nvPr>
            <p:ph type="title"/>
          </p:nvPr>
        </p:nvSpPr>
        <p:spPr/>
        <p:txBody>
          <a:bodyPr/>
          <a:lstStyle/>
          <a:p>
            <a:r>
              <a:rPr lang="en-US" dirty="0"/>
              <a:t>Which Contests to Enter?</a:t>
            </a:r>
          </a:p>
        </p:txBody>
      </p:sp>
      <p:sp>
        <p:nvSpPr>
          <p:cNvPr id="3" name="Content Placeholder 2">
            <a:extLst>
              <a:ext uri="{FF2B5EF4-FFF2-40B4-BE49-F238E27FC236}">
                <a16:creationId xmlns:a16="http://schemas.microsoft.com/office/drawing/2014/main" id="{205E70B0-C953-4520-88FF-69338085B5CE}"/>
              </a:ext>
            </a:extLst>
          </p:cNvPr>
          <p:cNvSpPr>
            <a:spLocks noGrp="1"/>
          </p:cNvSpPr>
          <p:nvPr>
            <p:ph idx="1"/>
          </p:nvPr>
        </p:nvSpPr>
        <p:spPr/>
        <p:txBody>
          <a:bodyPr/>
          <a:lstStyle/>
          <a:p>
            <a:r>
              <a:rPr lang="en-US" dirty="0"/>
              <a:t>Keep in mind:</a:t>
            </a:r>
          </a:p>
          <a:p>
            <a:pPr lvl="1"/>
            <a:r>
              <a:rPr lang="en-US" dirty="0"/>
              <a:t>Perceived value of contest</a:t>
            </a:r>
          </a:p>
          <a:p>
            <a:pPr lvl="1"/>
            <a:r>
              <a:rPr lang="en-US" dirty="0"/>
              <a:t>Overall cost</a:t>
            </a:r>
          </a:p>
          <a:p>
            <a:pPr lvl="1"/>
            <a:r>
              <a:rPr lang="en-US" dirty="0"/>
              <a:t>Time of year (e.g., heat of summer)</a:t>
            </a:r>
          </a:p>
          <a:p>
            <a:pPr lvl="1"/>
            <a:r>
              <a:rPr lang="en-US" dirty="0"/>
              <a:t>Entry vs. receipt of wine deadlines</a:t>
            </a:r>
          </a:p>
          <a:p>
            <a:pPr lvl="1"/>
            <a:r>
              <a:rPr lang="en-US" dirty="0"/>
              <a:t>Will your wine be in the bottle?</a:t>
            </a:r>
          </a:p>
          <a:p>
            <a:pPr lvl="1"/>
            <a:r>
              <a:rPr lang="en-US" dirty="0"/>
              <a:t>Shipping times (I allow at least one week)</a:t>
            </a:r>
          </a:p>
          <a:p>
            <a:pPr lvl="1"/>
            <a:endParaRPr lang="en-US" dirty="0"/>
          </a:p>
          <a:p>
            <a:r>
              <a:rPr lang="en-US" dirty="0"/>
              <a:t>Visit the websites; not always up-to-date</a:t>
            </a:r>
          </a:p>
          <a:p>
            <a:r>
              <a:rPr lang="en-US" dirty="0"/>
              <a:t>Cost concerns of entering many contests</a:t>
            </a:r>
          </a:p>
        </p:txBody>
      </p:sp>
    </p:spTree>
    <p:extLst>
      <p:ext uri="{BB962C8B-B14F-4D97-AF65-F5344CB8AC3E}">
        <p14:creationId xmlns:p14="http://schemas.microsoft.com/office/powerpoint/2010/main" val="241532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7B02-37CC-4A92-A086-CE7E99171417}"/>
              </a:ext>
            </a:extLst>
          </p:cNvPr>
          <p:cNvSpPr>
            <a:spLocks noGrp="1"/>
          </p:cNvSpPr>
          <p:nvPr>
            <p:ph type="title"/>
          </p:nvPr>
        </p:nvSpPr>
        <p:spPr/>
        <p:txBody>
          <a:bodyPr/>
          <a:lstStyle/>
          <a:p>
            <a:r>
              <a:rPr lang="en-US" dirty="0"/>
              <a:t>Which Contests to Enter?</a:t>
            </a:r>
          </a:p>
        </p:txBody>
      </p:sp>
      <p:sp>
        <p:nvSpPr>
          <p:cNvPr id="3" name="Content Placeholder 2">
            <a:extLst>
              <a:ext uri="{FF2B5EF4-FFF2-40B4-BE49-F238E27FC236}">
                <a16:creationId xmlns:a16="http://schemas.microsoft.com/office/drawing/2014/main" id="{A61991DF-D6F2-4C24-A1A3-68E334E70778}"/>
              </a:ext>
            </a:extLst>
          </p:cNvPr>
          <p:cNvSpPr>
            <a:spLocks noGrp="1"/>
          </p:cNvSpPr>
          <p:nvPr>
            <p:ph idx="1"/>
          </p:nvPr>
        </p:nvSpPr>
        <p:spPr/>
        <p:txBody>
          <a:bodyPr/>
          <a:lstStyle/>
          <a:p>
            <a:r>
              <a:rPr lang="en-US" dirty="0"/>
              <a:t>Base Tier: Basic wine competitions, run by other amateurs, usually lower price, e.g. Knob Noster, Kansas City Cellarmasters, LA Cellarmasters. Generally lowest cost</a:t>
            </a:r>
          </a:p>
          <a:p>
            <a:r>
              <a:rPr lang="en-US" dirty="0"/>
              <a:t>Mid-Tier: Has something setting it apart from the lower tier. E.g., New Jersey State Fair uses AWS judges; Illinois State Fair; Indy International; Musto and TVOS use people in the wine industry.</a:t>
            </a:r>
          </a:p>
          <a:p>
            <a:r>
              <a:rPr lang="en-US" dirty="0"/>
              <a:t>High-End: Prestigious and/or expensive. Uses quality, trained judges under controlled conditions. Large contests. Examples: AWS, Wine Maker Magazine, Bottle Shock, Finger Lakes </a:t>
            </a:r>
          </a:p>
        </p:txBody>
      </p:sp>
    </p:spTree>
    <p:extLst>
      <p:ext uri="{BB962C8B-B14F-4D97-AF65-F5344CB8AC3E}">
        <p14:creationId xmlns:p14="http://schemas.microsoft.com/office/powerpoint/2010/main" val="383595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414B-9714-4EB1-9A05-DF58F833490D}"/>
              </a:ext>
            </a:extLst>
          </p:cNvPr>
          <p:cNvSpPr>
            <a:spLocks noGrp="1"/>
          </p:cNvSpPr>
          <p:nvPr>
            <p:ph type="title"/>
          </p:nvPr>
        </p:nvSpPr>
        <p:spPr/>
        <p:txBody>
          <a:bodyPr/>
          <a:lstStyle/>
          <a:p>
            <a:r>
              <a:rPr lang="en-US" dirty="0"/>
              <a:t>Contests I Have Entered</a:t>
            </a:r>
          </a:p>
        </p:txBody>
      </p:sp>
      <p:graphicFrame>
        <p:nvGraphicFramePr>
          <p:cNvPr id="4" name="Table 4">
            <a:extLst>
              <a:ext uri="{FF2B5EF4-FFF2-40B4-BE49-F238E27FC236}">
                <a16:creationId xmlns:a16="http://schemas.microsoft.com/office/drawing/2014/main" id="{B1EA6766-95A3-4AE7-B5A4-52B0DB9B440E}"/>
              </a:ext>
            </a:extLst>
          </p:cNvPr>
          <p:cNvGraphicFramePr>
            <a:graphicFrameLocks noGrp="1"/>
          </p:cNvGraphicFramePr>
          <p:nvPr>
            <p:ph idx="1"/>
            <p:extLst>
              <p:ext uri="{D42A27DB-BD31-4B8C-83A1-F6EECF244321}">
                <p14:modId xmlns:p14="http://schemas.microsoft.com/office/powerpoint/2010/main" val="79944573"/>
              </p:ext>
            </p:extLst>
          </p:nvPr>
        </p:nvGraphicFramePr>
        <p:xfrm>
          <a:off x="838200" y="1825625"/>
          <a:ext cx="10515597" cy="4719320"/>
        </p:xfrm>
        <a:graphic>
          <a:graphicData uri="http://schemas.openxmlformats.org/drawingml/2006/table">
            <a:tbl>
              <a:tblPr firstRow="1" bandRow="1">
                <a:tableStyleId>{5C22544A-7EE6-4342-B048-85BDC9FD1C3A}</a:tableStyleId>
              </a:tblPr>
              <a:tblGrid>
                <a:gridCol w="3897086">
                  <a:extLst>
                    <a:ext uri="{9D8B030D-6E8A-4147-A177-3AD203B41FA5}">
                      <a16:colId xmlns:a16="http://schemas.microsoft.com/office/drawing/2014/main" val="519570648"/>
                    </a:ext>
                  </a:extLst>
                </a:gridCol>
                <a:gridCol w="2710543">
                  <a:extLst>
                    <a:ext uri="{9D8B030D-6E8A-4147-A177-3AD203B41FA5}">
                      <a16:colId xmlns:a16="http://schemas.microsoft.com/office/drawing/2014/main" val="1132522403"/>
                    </a:ext>
                  </a:extLst>
                </a:gridCol>
                <a:gridCol w="2155371">
                  <a:extLst>
                    <a:ext uri="{9D8B030D-6E8A-4147-A177-3AD203B41FA5}">
                      <a16:colId xmlns:a16="http://schemas.microsoft.com/office/drawing/2014/main" val="3365607139"/>
                    </a:ext>
                  </a:extLst>
                </a:gridCol>
                <a:gridCol w="1752597">
                  <a:extLst>
                    <a:ext uri="{9D8B030D-6E8A-4147-A177-3AD203B41FA5}">
                      <a16:colId xmlns:a16="http://schemas.microsoft.com/office/drawing/2014/main" val="31290691"/>
                    </a:ext>
                  </a:extLst>
                </a:gridCol>
              </a:tblGrid>
              <a:tr h="370840">
                <a:tc>
                  <a:txBody>
                    <a:bodyPr/>
                    <a:lstStyle/>
                    <a:p>
                      <a:r>
                        <a:rPr lang="en-US" dirty="0"/>
                        <a:t>Contest</a:t>
                      </a:r>
                    </a:p>
                  </a:txBody>
                  <a:tcPr/>
                </a:tc>
                <a:tc>
                  <a:txBody>
                    <a:bodyPr/>
                    <a:lstStyle/>
                    <a:p>
                      <a:r>
                        <a:rPr lang="en-US" dirty="0"/>
                        <a:t>Date</a:t>
                      </a:r>
                    </a:p>
                  </a:txBody>
                  <a:tcPr/>
                </a:tc>
                <a:tc>
                  <a:txBody>
                    <a:bodyPr/>
                    <a:lstStyle/>
                    <a:p>
                      <a:r>
                        <a:rPr lang="en-US" dirty="0"/>
                        <a:t>Price</a:t>
                      </a:r>
                    </a:p>
                  </a:txBody>
                  <a:tcPr/>
                </a:tc>
                <a:tc>
                  <a:txBody>
                    <a:bodyPr/>
                    <a:lstStyle/>
                    <a:p>
                      <a:r>
                        <a:rPr lang="en-US" dirty="0"/>
                        <a:t>Tier</a:t>
                      </a:r>
                    </a:p>
                  </a:txBody>
                  <a:tcPr/>
                </a:tc>
                <a:extLst>
                  <a:ext uri="{0D108BD9-81ED-4DB2-BD59-A6C34878D82A}">
                    <a16:rowId xmlns:a16="http://schemas.microsoft.com/office/drawing/2014/main" val="611657276"/>
                  </a:ext>
                </a:extLst>
              </a:tr>
              <a:tr h="370840">
                <a:tc>
                  <a:txBody>
                    <a:bodyPr/>
                    <a:lstStyle/>
                    <a:p>
                      <a:r>
                        <a:rPr lang="en-US" dirty="0">
                          <a:hlinkClick r:id="rId2"/>
                        </a:rPr>
                        <a:t>American Wine Society (AWS)</a:t>
                      </a:r>
                      <a:endParaRPr lang="en-US" dirty="0"/>
                    </a:p>
                  </a:txBody>
                  <a:tcPr/>
                </a:tc>
                <a:tc>
                  <a:txBody>
                    <a:bodyPr/>
                    <a:lstStyle/>
                    <a:p>
                      <a:r>
                        <a:rPr lang="en-US" dirty="0"/>
                        <a:t>Late October</a:t>
                      </a:r>
                    </a:p>
                  </a:txBody>
                  <a:tcPr/>
                </a:tc>
                <a:tc>
                  <a:txBody>
                    <a:bodyPr/>
                    <a:lstStyle/>
                    <a:p>
                      <a:r>
                        <a:rPr lang="en-US" dirty="0"/>
                        <a:t>$25</a:t>
                      </a:r>
                    </a:p>
                  </a:txBody>
                  <a:tcPr/>
                </a:tc>
                <a:tc>
                  <a:txBody>
                    <a:bodyPr/>
                    <a:lstStyle/>
                    <a:p>
                      <a:r>
                        <a:rPr lang="en-US" dirty="0"/>
                        <a:t>1</a:t>
                      </a:r>
                    </a:p>
                  </a:txBody>
                  <a:tcPr/>
                </a:tc>
                <a:extLst>
                  <a:ext uri="{0D108BD9-81ED-4DB2-BD59-A6C34878D82A}">
                    <a16:rowId xmlns:a16="http://schemas.microsoft.com/office/drawing/2014/main" val="3113114567"/>
                  </a:ext>
                </a:extLst>
              </a:tr>
              <a:tr h="370840">
                <a:tc>
                  <a:txBody>
                    <a:bodyPr/>
                    <a:lstStyle/>
                    <a:p>
                      <a:r>
                        <a:rPr lang="en-US" dirty="0">
                          <a:hlinkClick r:id="rId3"/>
                        </a:rPr>
                        <a:t>Musto</a:t>
                      </a:r>
                      <a:endParaRPr lang="en-US" dirty="0"/>
                    </a:p>
                  </a:txBody>
                  <a:tcPr/>
                </a:tc>
                <a:tc>
                  <a:txBody>
                    <a:bodyPr/>
                    <a:lstStyle/>
                    <a:p>
                      <a:r>
                        <a:rPr lang="en-US" dirty="0"/>
                        <a:t>Mid November</a:t>
                      </a:r>
                    </a:p>
                  </a:txBody>
                  <a:tcPr/>
                </a:tc>
                <a:tc>
                  <a:txBody>
                    <a:bodyPr/>
                    <a:lstStyle/>
                    <a:p>
                      <a:r>
                        <a:rPr lang="en-US" dirty="0"/>
                        <a:t>$11/9</a:t>
                      </a:r>
                    </a:p>
                  </a:txBody>
                  <a:tcPr/>
                </a:tc>
                <a:tc>
                  <a:txBody>
                    <a:bodyPr/>
                    <a:lstStyle/>
                    <a:p>
                      <a:r>
                        <a:rPr lang="en-US" dirty="0"/>
                        <a:t>2</a:t>
                      </a:r>
                    </a:p>
                  </a:txBody>
                  <a:tcPr/>
                </a:tc>
                <a:extLst>
                  <a:ext uri="{0D108BD9-81ED-4DB2-BD59-A6C34878D82A}">
                    <a16:rowId xmlns:a16="http://schemas.microsoft.com/office/drawing/2014/main" val="3648315589"/>
                  </a:ext>
                </a:extLst>
              </a:tr>
              <a:tr h="370840">
                <a:tc>
                  <a:txBody>
                    <a:bodyPr/>
                    <a:lstStyle/>
                    <a:p>
                      <a:r>
                        <a:rPr lang="en-US" dirty="0">
                          <a:hlinkClick r:id="rId4"/>
                        </a:rPr>
                        <a:t>Kansas City Cellarmasters</a:t>
                      </a:r>
                      <a:endParaRPr lang="en-US" dirty="0"/>
                    </a:p>
                  </a:txBody>
                  <a:tcPr/>
                </a:tc>
                <a:tc>
                  <a:txBody>
                    <a:bodyPr/>
                    <a:lstStyle/>
                    <a:p>
                      <a:r>
                        <a:rPr lang="en-US" dirty="0"/>
                        <a:t>Mid November</a:t>
                      </a:r>
                    </a:p>
                  </a:txBody>
                  <a:tcPr/>
                </a:tc>
                <a:tc>
                  <a:txBody>
                    <a:bodyPr/>
                    <a:lstStyle/>
                    <a:p>
                      <a:r>
                        <a:rPr lang="en-US" dirty="0"/>
                        <a:t>$20</a:t>
                      </a:r>
                    </a:p>
                  </a:txBody>
                  <a:tcPr/>
                </a:tc>
                <a:tc>
                  <a:txBody>
                    <a:bodyPr/>
                    <a:lstStyle/>
                    <a:p>
                      <a:r>
                        <a:rPr lang="en-US" dirty="0"/>
                        <a:t>3</a:t>
                      </a:r>
                    </a:p>
                  </a:txBody>
                  <a:tcPr/>
                </a:tc>
                <a:extLst>
                  <a:ext uri="{0D108BD9-81ED-4DB2-BD59-A6C34878D82A}">
                    <a16:rowId xmlns:a16="http://schemas.microsoft.com/office/drawing/2014/main" val="1937136849"/>
                  </a:ext>
                </a:extLst>
              </a:tr>
              <a:tr h="370840">
                <a:tc>
                  <a:txBody>
                    <a:bodyPr/>
                    <a:lstStyle/>
                    <a:p>
                      <a:r>
                        <a:rPr lang="en-US" dirty="0">
                          <a:hlinkClick r:id="rId5"/>
                        </a:rPr>
                        <a:t>Tennessee Viticultural and Oenological Society (TVOS)</a:t>
                      </a:r>
                      <a:endParaRPr lang="en-US" dirty="0"/>
                    </a:p>
                  </a:txBody>
                  <a:tcPr/>
                </a:tc>
                <a:tc>
                  <a:txBody>
                    <a:bodyPr/>
                    <a:lstStyle/>
                    <a:p>
                      <a:r>
                        <a:rPr lang="en-US" dirty="0"/>
                        <a:t>February</a:t>
                      </a:r>
                    </a:p>
                  </a:txBody>
                  <a:tcPr/>
                </a:tc>
                <a:tc>
                  <a:txBody>
                    <a:bodyPr/>
                    <a:lstStyle/>
                    <a:p>
                      <a:r>
                        <a:rPr lang="en-US" dirty="0"/>
                        <a:t>$12 (if member @ $25) </a:t>
                      </a:r>
                    </a:p>
                  </a:txBody>
                  <a:tcPr/>
                </a:tc>
                <a:tc>
                  <a:txBody>
                    <a:bodyPr/>
                    <a:lstStyle/>
                    <a:p>
                      <a:r>
                        <a:rPr lang="en-US" dirty="0"/>
                        <a:t>2</a:t>
                      </a:r>
                    </a:p>
                  </a:txBody>
                  <a:tcPr/>
                </a:tc>
                <a:extLst>
                  <a:ext uri="{0D108BD9-81ED-4DB2-BD59-A6C34878D82A}">
                    <a16:rowId xmlns:a16="http://schemas.microsoft.com/office/drawing/2014/main" val="340972741"/>
                  </a:ext>
                </a:extLst>
              </a:tr>
              <a:tr h="370840">
                <a:tc>
                  <a:txBody>
                    <a:bodyPr/>
                    <a:lstStyle/>
                    <a:p>
                      <a:r>
                        <a:rPr lang="en-US" dirty="0"/>
                        <a:t>Indy International</a:t>
                      </a:r>
                    </a:p>
                  </a:txBody>
                  <a:tcPr/>
                </a:tc>
                <a:tc>
                  <a:txBody>
                    <a:bodyPr/>
                    <a:lstStyle/>
                    <a:p>
                      <a:r>
                        <a:rPr lang="en-US"/>
                        <a:t>July</a:t>
                      </a:r>
                      <a:endParaRPr lang="en-US" dirty="0"/>
                    </a:p>
                  </a:txBody>
                  <a:tcPr/>
                </a:tc>
                <a:tc>
                  <a:txBody>
                    <a:bodyPr/>
                    <a:lstStyle/>
                    <a:p>
                      <a:r>
                        <a:rPr lang="en-US" dirty="0"/>
                        <a:t>$40</a:t>
                      </a:r>
                    </a:p>
                  </a:txBody>
                  <a:tcPr/>
                </a:tc>
                <a:tc>
                  <a:txBody>
                    <a:bodyPr/>
                    <a:lstStyle/>
                    <a:p>
                      <a:r>
                        <a:rPr lang="en-US" dirty="0"/>
                        <a:t>1</a:t>
                      </a:r>
                    </a:p>
                  </a:txBody>
                  <a:tcPr/>
                </a:tc>
                <a:extLst>
                  <a:ext uri="{0D108BD9-81ED-4DB2-BD59-A6C34878D82A}">
                    <a16:rowId xmlns:a16="http://schemas.microsoft.com/office/drawing/2014/main" val="1249759205"/>
                  </a:ext>
                </a:extLst>
              </a:tr>
              <a:tr h="370840">
                <a:tc>
                  <a:txBody>
                    <a:bodyPr/>
                    <a:lstStyle/>
                    <a:p>
                      <a:r>
                        <a:rPr lang="en-US" dirty="0">
                          <a:hlinkClick r:id="rId6"/>
                        </a:rPr>
                        <a:t>Finger Lakes International</a:t>
                      </a:r>
                      <a:endParaRPr lang="en-US" dirty="0"/>
                    </a:p>
                  </a:txBody>
                  <a:tcPr/>
                </a:tc>
                <a:tc>
                  <a:txBody>
                    <a:bodyPr/>
                    <a:lstStyle/>
                    <a:p>
                      <a:r>
                        <a:rPr lang="en-US" dirty="0"/>
                        <a:t>April</a:t>
                      </a:r>
                    </a:p>
                  </a:txBody>
                  <a:tcPr/>
                </a:tc>
                <a:tc>
                  <a:txBody>
                    <a:bodyPr/>
                    <a:lstStyle/>
                    <a:p>
                      <a:r>
                        <a:rPr lang="en-US" dirty="0"/>
                        <a:t>$55</a:t>
                      </a:r>
                    </a:p>
                  </a:txBody>
                  <a:tcPr/>
                </a:tc>
                <a:tc>
                  <a:txBody>
                    <a:bodyPr/>
                    <a:lstStyle/>
                    <a:p>
                      <a:r>
                        <a:rPr lang="en-US" dirty="0"/>
                        <a:t>1</a:t>
                      </a:r>
                    </a:p>
                  </a:txBody>
                  <a:tcPr/>
                </a:tc>
                <a:extLst>
                  <a:ext uri="{0D108BD9-81ED-4DB2-BD59-A6C34878D82A}">
                    <a16:rowId xmlns:a16="http://schemas.microsoft.com/office/drawing/2014/main" val="478105384"/>
                  </a:ext>
                </a:extLst>
              </a:tr>
              <a:tr h="370840">
                <a:tc>
                  <a:txBody>
                    <a:bodyPr/>
                    <a:lstStyle/>
                    <a:p>
                      <a:r>
                        <a:rPr lang="en-US" dirty="0">
                          <a:hlinkClick r:id="rId7"/>
                        </a:rPr>
                        <a:t>Wine Maker Magazine</a:t>
                      </a:r>
                      <a:endParaRPr lang="en-US" dirty="0"/>
                    </a:p>
                  </a:txBody>
                  <a:tcPr/>
                </a:tc>
                <a:tc>
                  <a:txBody>
                    <a:bodyPr/>
                    <a:lstStyle/>
                    <a:p>
                      <a:r>
                        <a:rPr lang="en-US" dirty="0"/>
                        <a:t>June (usually earlier)</a:t>
                      </a:r>
                    </a:p>
                  </a:txBody>
                  <a:tcPr/>
                </a:tc>
                <a:tc>
                  <a:txBody>
                    <a:bodyPr/>
                    <a:lstStyle/>
                    <a:p>
                      <a:r>
                        <a:rPr lang="en-US" dirty="0"/>
                        <a:t>$25</a:t>
                      </a:r>
                    </a:p>
                  </a:txBody>
                  <a:tcPr/>
                </a:tc>
                <a:tc>
                  <a:txBody>
                    <a:bodyPr/>
                    <a:lstStyle/>
                    <a:p>
                      <a:r>
                        <a:rPr lang="en-US" dirty="0"/>
                        <a:t>1</a:t>
                      </a:r>
                    </a:p>
                  </a:txBody>
                  <a:tcPr/>
                </a:tc>
                <a:extLst>
                  <a:ext uri="{0D108BD9-81ED-4DB2-BD59-A6C34878D82A}">
                    <a16:rowId xmlns:a16="http://schemas.microsoft.com/office/drawing/2014/main" val="1843749321"/>
                  </a:ext>
                </a:extLst>
              </a:tr>
              <a:tr h="370840">
                <a:tc>
                  <a:txBody>
                    <a:bodyPr/>
                    <a:lstStyle/>
                    <a:p>
                      <a:r>
                        <a:rPr lang="en-US" dirty="0">
                          <a:hlinkClick r:id="rId8"/>
                        </a:rPr>
                        <a:t>Knob Noster Amateur</a:t>
                      </a:r>
                      <a:endParaRPr lang="en-US" dirty="0"/>
                    </a:p>
                  </a:txBody>
                  <a:tcPr/>
                </a:tc>
                <a:tc>
                  <a:txBody>
                    <a:bodyPr/>
                    <a:lstStyle/>
                    <a:p>
                      <a:r>
                        <a:rPr lang="en-US" dirty="0"/>
                        <a:t>June</a:t>
                      </a:r>
                    </a:p>
                  </a:txBody>
                  <a:tcPr/>
                </a:tc>
                <a:tc>
                  <a:txBody>
                    <a:bodyPr/>
                    <a:lstStyle/>
                    <a:p>
                      <a:r>
                        <a:rPr lang="en-US" dirty="0"/>
                        <a:t>$10</a:t>
                      </a:r>
                    </a:p>
                  </a:txBody>
                  <a:tcPr/>
                </a:tc>
                <a:tc>
                  <a:txBody>
                    <a:bodyPr/>
                    <a:lstStyle/>
                    <a:p>
                      <a:r>
                        <a:rPr lang="en-US" dirty="0"/>
                        <a:t>3</a:t>
                      </a:r>
                    </a:p>
                  </a:txBody>
                  <a:tcPr/>
                </a:tc>
                <a:extLst>
                  <a:ext uri="{0D108BD9-81ED-4DB2-BD59-A6C34878D82A}">
                    <a16:rowId xmlns:a16="http://schemas.microsoft.com/office/drawing/2014/main" val="1422367811"/>
                  </a:ext>
                </a:extLst>
              </a:tr>
              <a:tr h="370840">
                <a:tc>
                  <a:txBody>
                    <a:bodyPr/>
                    <a:lstStyle/>
                    <a:p>
                      <a:r>
                        <a:rPr lang="en-US" dirty="0">
                          <a:hlinkClick r:id="rId9"/>
                        </a:rPr>
                        <a:t>Los Angeles Cellarmasters</a:t>
                      </a:r>
                      <a:endParaRPr lang="en-US" dirty="0"/>
                    </a:p>
                  </a:txBody>
                  <a:tcPr/>
                </a:tc>
                <a:tc>
                  <a:txBody>
                    <a:bodyPr/>
                    <a:lstStyle/>
                    <a:p>
                      <a:r>
                        <a:rPr lang="en-US" dirty="0"/>
                        <a:t>June (usually January)</a:t>
                      </a:r>
                    </a:p>
                  </a:txBody>
                  <a:tcPr/>
                </a:tc>
                <a:tc>
                  <a:txBody>
                    <a:bodyPr/>
                    <a:lstStyle/>
                    <a:p>
                      <a:r>
                        <a:rPr lang="en-US" dirty="0"/>
                        <a:t>$20</a:t>
                      </a:r>
                    </a:p>
                  </a:txBody>
                  <a:tcPr/>
                </a:tc>
                <a:tc>
                  <a:txBody>
                    <a:bodyPr/>
                    <a:lstStyle/>
                    <a:p>
                      <a:r>
                        <a:rPr lang="en-US" dirty="0"/>
                        <a:t>3</a:t>
                      </a:r>
                    </a:p>
                  </a:txBody>
                  <a:tcPr/>
                </a:tc>
                <a:extLst>
                  <a:ext uri="{0D108BD9-81ED-4DB2-BD59-A6C34878D82A}">
                    <a16:rowId xmlns:a16="http://schemas.microsoft.com/office/drawing/2014/main" val="4230161267"/>
                  </a:ext>
                </a:extLst>
              </a:tr>
              <a:tr h="370840">
                <a:tc>
                  <a:txBody>
                    <a:bodyPr/>
                    <a:lstStyle/>
                    <a:p>
                      <a:r>
                        <a:rPr lang="en-US" dirty="0">
                          <a:hlinkClick r:id="rId10"/>
                        </a:rPr>
                        <a:t>New Jersey State Fair</a:t>
                      </a:r>
                      <a:endParaRPr lang="en-US" dirty="0"/>
                    </a:p>
                  </a:txBody>
                  <a:tcPr/>
                </a:tc>
                <a:tc>
                  <a:txBody>
                    <a:bodyPr/>
                    <a:lstStyle/>
                    <a:p>
                      <a:r>
                        <a:rPr lang="en-US" dirty="0"/>
                        <a:t>July</a:t>
                      </a:r>
                    </a:p>
                  </a:txBody>
                  <a:tcPr/>
                </a:tc>
                <a:tc>
                  <a:txBody>
                    <a:bodyPr/>
                    <a:lstStyle/>
                    <a:p>
                      <a:r>
                        <a:rPr lang="en-US" dirty="0"/>
                        <a:t>$15 (2 bottles)</a:t>
                      </a:r>
                    </a:p>
                  </a:txBody>
                  <a:tcPr/>
                </a:tc>
                <a:tc>
                  <a:txBody>
                    <a:bodyPr/>
                    <a:lstStyle/>
                    <a:p>
                      <a:r>
                        <a:rPr lang="en-US" dirty="0"/>
                        <a:t>1.5</a:t>
                      </a:r>
                    </a:p>
                  </a:txBody>
                  <a:tcPr/>
                </a:tc>
                <a:extLst>
                  <a:ext uri="{0D108BD9-81ED-4DB2-BD59-A6C34878D82A}">
                    <a16:rowId xmlns:a16="http://schemas.microsoft.com/office/drawing/2014/main" val="3516841960"/>
                  </a:ext>
                </a:extLst>
              </a:tr>
              <a:tr h="370840">
                <a:tc>
                  <a:txBody>
                    <a:bodyPr/>
                    <a:lstStyle/>
                    <a:p>
                      <a:r>
                        <a:rPr lang="en-US" dirty="0">
                          <a:hlinkClick r:id="rId11"/>
                        </a:rPr>
                        <a:t>Illinois State Fair</a:t>
                      </a:r>
                      <a:endParaRPr lang="en-US" dirty="0"/>
                    </a:p>
                  </a:txBody>
                  <a:tcPr/>
                </a:tc>
                <a:tc>
                  <a:txBody>
                    <a:bodyPr/>
                    <a:lstStyle/>
                    <a:p>
                      <a:r>
                        <a:rPr lang="en-US" dirty="0"/>
                        <a:t>August</a:t>
                      </a:r>
                    </a:p>
                  </a:txBody>
                  <a:tcPr/>
                </a:tc>
                <a:tc>
                  <a:txBody>
                    <a:bodyPr/>
                    <a:lstStyle/>
                    <a:p>
                      <a:r>
                        <a:rPr lang="en-US" dirty="0"/>
                        <a:t>$20</a:t>
                      </a:r>
                    </a:p>
                  </a:txBody>
                  <a:tcPr/>
                </a:tc>
                <a:tc>
                  <a:txBody>
                    <a:bodyPr/>
                    <a:lstStyle/>
                    <a:p>
                      <a:r>
                        <a:rPr lang="en-US" dirty="0"/>
                        <a:t>2</a:t>
                      </a:r>
                    </a:p>
                  </a:txBody>
                  <a:tcPr/>
                </a:tc>
                <a:extLst>
                  <a:ext uri="{0D108BD9-81ED-4DB2-BD59-A6C34878D82A}">
                    <a16:rowId xmlns:a16="http://schemas.microsoft.com/office/drawing/2014/main" val="2916179696"/>
                  </a:ext>
                </a:extLst>
              </a:tr>
            </a:tbl>
          </a:graphicData>
        </a:graphic>
      </p:graphicFrame>
    </p:spTree>
    <p:extLst>
      <p:ext uri="{BB962C8B-B14F-4D97-AF65-F5344CB8AC3E}">
        <p14:creationId xmlns:p14="http://schemas.microsoft.com/office/powerpoint/2010/main" val="44530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A4CC-A6FF-41A7-872B-D21DEABE855A}"/>
              </a:ext>
            </a:extLst>
          </p:cNvPr>
          <p:cNvSpPr>
            <a:spLocks noGrp="1"/>
          </p:cNvSpPr>
          <p:nvPr>
            <p:ph type="title"/>
          </p:nvPr>
        </p:nvSpPr>
        <p:spPr/>
        <p:txBody>
          <a:bodyPr/>
          <a:lstStyle/>
          <a:p>
            <a:r>
              <a:rPr lang="en-US" dirty="0"/>
              <a:t>New State Fairs I’ll Be Checking Out</a:t>
            </a:r>
          </a:p>
        </p:txBody>
      </p:sp>
      <p:sp>
        <p:nvSpPr>
          <p:cNvPr id="3" name="Content Placeholder 2">
            <a:extLst>
              <a:ext uri="{FF2B5EF4-FFF2-40B4-BE49-F238E27FC236}">
                <a16:creationId xmlns:a16="http://schemas.microsoft.com/office/drawing/2014/main" id="{C311FE0F-597B-46C9-86FF-B18F1EC21321}"/>
              </a:ext>
            </a:extLst>
          </p:cNvPr>
          <p:cNvSpPr>
            <a:spLocks noGrp="1"/>
          </p:cNvSpPr>
          <p:nvPr>
            <p:ph idx="1"/>
          </p:nvPr>
        </p:nvSpPr>
        <p:spPr/>
        <p:txBody>
          <a:bodyPr/>
          <a:lstStyle/>
          <a:p>
            <a:r>
              <a:rPr lang="en-US" dirty="0">
                <a:hlinkClick r:id="rId2"/>
              </a:rPr>
              <a:t>Colorado</a:t>
            </a:r>
            <a:r>
              <a:rPr lang="en-US" dirty="0"/>
              <a:t> $12, single bottle, August</a:t>
            </a:r>
          </a:p>
          <a:p>
            <a:r>
              <a:rPr lang="en-US" dirty="0">
                <a:hlinkClick r:id="rId3"/>
              </a:rPr>
              <a:t>Indiana</a:t>
            </a:r>
            <a:r>
              <a:rPr lang="en-US" dirty="0"/>
              <a:t> (info not available)</a:t>
            </a:r>
          </a:p>
          <a:p>
            <a:r>
              <a:rPr lang="en-US" dirty="0">
                <a:hlinkClick r:id="rId4"/>
              </a:rPr>
              <a:t>Kentucky</a:t>
            </a:r>
            <a:r>
              <a:rPr lang="en-US" dirty="0"/>
              <a:t>: $16, single bottle, August</a:t>
            </a:r>
          </a:p>
          <a:p>
            <a:r>
              <a:rPr lang="en-US" dirty="0">
                <a:hlinkClick r:id="rId5"/>
              </a:rPr>
              <a:t>Oklahoma</a:t>
            </a:r>
            <a:r>
              <a:rPr lang="en-US" dirty="0"/>
              <a:t>: $15, two bottles, July</a:t>
            </a:r>
          </a:p>
          <a:p>
            <a:r>
              <a:rPr lang="en-US" dirty="0">
                <a:hlinkClick r:id="rId6"/>
              </a:rPr>
              <a:t>Washington</a:t>
            </a:r>
            <a:r>
              <a:rPr lang="en-US" dirty="0"/>
              <a:t>: $3.50? per entry, one bottle, August, “cash premium!”</a:t>
            </a:r>
          </a:p>
          <a:p>
            <a:r>
              <a:rPr lang="en-US" dirty="0">
                <a:hlinkClick r:id="rId7"/>
              </a:rPr>
              <a:t>Wisconsin</a:t>
            </a:r>
            <a:r>
              <a:rPr lang="en-US" dirty="0"/>
              <a:t>: $10, single bottle, July</a:t>
            </a:r>
          </a:p>
          <a:p>
            <a:endParaRPr lang="en-US" dirty="0"/>
          </a:p>
          <a:p>
            <a:r>
              <a:rPr lang="en-US" dirty="0">
                <a:hlinkClick r:id="rId8"/>
              </a:rPr>
              <a:t>CAVE Amateur Winemakers Competition</a:t>
            </a:r>
            <a:r>
              <a:rPr lang="en-US" dirty="0"/>
              <a:t>: $15, two bottles, October</a:t>
            </a:r>
          </a:p>
        </p:txBody>
      </p:sp>
    </p:spTree>
    <p:extLst>
      <p:ext uri="{BB962C8B-B14F-4D97-AF65-F5344CB8AC3E}">
        <p14:creationId xmlns:p14="http://schemas.microsoft.com/office/powerpoint/2010/main" val="423480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49A0-03DC-45FE-9197-6840CEAF3512}"/>
              </a:ext>
            </a:extLst>
          </p:cNvPr>
          <p:cNvSpPr>
            <a:spLocks noGrp="1"/>
          </p:cNvSpPr>
          <p:nvPr>
            <p:ph type="title"/>
          </p:nvPr>
        </p:nvSpPr>
        <p:spPr/>
        <p:txBody>
          <a:bodyPr/>
          <a:lstStyle/>
          <a:p>
            <a:r>
              <a:rPr lang="en-US" dirty="0"/>
              <a:t>Processing the Feedback</a:t>
            </a:r>
          </a:p>
        </p:txBody>
      </p:sp>
      <p:sp>
        <p:nvSpPr>
          <p:cNvPr id="3" name="Content Placeholder 2">
            <a:extLst>
              <a:ext uri="{FF2B5EF4-FFF2-40B4-BE49-F238E27FC236}">
                <a16:creationId xmlns:a16="http://schemas.microsoft.com/office/drawing/2014/main" id="{4C2A6C8A-C6FC-49D0-8C3D-4F123DFCD540}"/>
              </a:ext>
            </a:extLst>
          </p:cNvPr>
          <p:cNvSpPr>
            <a:spLocks noGrp="1"/>
          </p:cNvSpPr>
          <p:nvPr>
            <p:ph idx="1"/>
          </p:nvPr>
        </p:nvSpPr>
        <p:spPr/>
        <p:txBody>
          <a:bodyPr>
            <a:normAutofit/>
          </a:bodyPr>
          <a:lstStyle/>
          <a:p>
            <a:pPr marL="0" indent="0">
              <a:buNone/>
            </a:pPr>
            <a:r>
              <a:rPr lang="en-US" dirty="0"/>
              <a:t>•	Check website/Facebook page for scores. Check often. </a:t>
            </a:r>
          </a:p>
          <a:p>
            <a:pPr marL="0" indent="0">
              <a:buNone/>
            </a:pPr>
            <a:r>
              <a:rPr lang="en-US" dirty="0"/>
              <a:t>•	Most ship awards &amp; feedback sheets together w/in a week or 2 </a:t>
            </a:r>
          </a:p>
          <a:p>
            <a:pPr marL="0" indent="0">
              <a:buNone/>
            </a:pPr>
            <a:r>
              <a:rPr lang="en-US" dirty="0"/>
              <a:t>•	Some are </a:t>
            </a:r>
            <a:r>
              <a:rPr lang="en-US" i="1" dirty="0"/>
              <a:t>Much</a:t>
            </a:r>
            <a:r>
              <a:rPr lang="en-US" dirty="0"/>
              <a:t> slower than that</a:t>
            </a:r>
          </a:p>
          <a:p>
            <a:pPr marL="0" indent="0">
              <a:buNone/>
            </a:pPr>
            <a:r>
              <a:rPr lang="en-US" dirty="0"/>
              <a:t>•	When you get your medals, LABEL THEM. You will forget!</a:t>
            </a:r>
          </a:p>
          <a:p>
            <a:pPr marL="0" indent="0">
              <a:buNone/>
            </a:pPr>
            <a:r>
              <a:rPr lang="en-US" dirty="0"/>
              <a:t>•	Count awards! Check the math! I have caught addition errors</a:t>
            </a:r>
          </a:p>
          <a:p>
            <a:pPr marL="0" indent="0">
              <a:buNone/>
            </a:pPr>
            <a:r>
              <a:rPr lang="en-US" dirty="0"/>
              <a:t>•	Come up with average score for each wine &amp; award</a:t>
            </a:r>
          </a:p>
          <a:p>
            <a:pPr marL="0" indent="0">
              <a:buNone/>
            </a:pPr>
            <a:r>
              <a:rPr lang="en-US" dirty="0"/>
              <a:t>•	Examine the scoring details &amp; comments</a:t>
            </a:r>
          </a:p>
          <a:p>
            <a:pPr marL="0" indent="0">
              <a:buNone/>
            </a:pPr>
            <a:r>
              <a:rPr lang="en-US" dirty="0"/>
              <a:t>Be sure to thank them! These guys need our encouragement!</a:t>
            </a:r>
          </a:p>
          <a:p>
            <a:pPr marL="0" indent="0">
              <a:buNone/>
            </a:pPr>
            <a:endParaRPr lang="en-US" dirty="0"/>
          </a:p>
        </p:txBody>
      </p:sp>
    </p:spTree>
    <p:extLst>
      <p:ext uri="{BB962C8B-B14F-4D97-AF65-F5344CB8AC3E}">
        <p14:creationId xmlns:p14="http://schemas.microsoft.com/office/powerpoint/2010/main" val="194011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996E-0A65-40D1-810E-D316A9BB69CE}"/>
              </a:ext>
            </a:extLst>
          </p:cNvPr>
          <p:cNvSpPr>
            <a:spLocks noGrp="1"/>
          </p:cNvSpPr>
          <p:nvPr>
            <p:ph type="title"/>
          </p:nvPr>
        </p:nvSpPr>
        <p:spPr/>
        <p:txBody>
          <a:bodyPr/>
          <a:lstStyle/>
          <a:p>
            <a:r>
              <a:rPr lang="en-US" dirty="0"/>
              <a:t>Processing the Feedback Cont’d</a:t>
            </a:r>
          </a:p>
        </p:txBody>
      </p:sp>
      <p:sp>
        <p:nvSpPr>
          <p:cNvPr id="3" name="Content Placeholder 2">
            <a:extLst>
              <a:ext uri="{FF2B5EF4-FFF2-40B4-BE49-F238E27FC236}">
                <a16:creationId xmlns:a16="http://schemas.microsoft.com/office/drawing/2014/main" id="{B2E9BE07-CDAC-4F85-9C88-740AF5796A83}"/>
              </a:ext>
            </a:extLst>
          </p:cNvPr>
          <p:cNvSpPr>
            <a:spLocks noGrp="1"/>
          </p:cNvSpPr>
          <p:nvPr>
            <p:ph idx="1"/>
          </p:nvPr>
        </p:nvSpPr>
        <p:spPr/>
        <p:txBody>
          <a:bodyPr/>
          <a:lstStyle/>
          <a:p>
            <a:pPr marL="0" indent="0">
              <a:buNone/>
            </a:pPr>
            <a:r>
              <a:rPr lang="en-US" dirty="0"/>
              <a:t>•	Be prepared for honest, direct feedback</a:t>
            </a:r>
          </a:p>
          <a:p>
            <a:pPr marL="0" indent="0">
              <a:buNone/>
            </a:pPr>
            <a:r>
              <a:rPr lang="en-US" dirty="0"/>
              <a:t>•	Try to understand what each judge is telling you</a:t>
            </a:r>
          </a:p>
          <a:p>
            <a:pPr marL="0" indent="0">
              <a:buNone/>
            </a:pPr>
            <a:r>
              <a:rPr lang="en-US" dirty="0"/>
              <a:t>•	Not every judge will give good comments</a:t>
            </a:r>
          </a:p>
          <a:p>
            <a:pPr marL="0" indent="0">
              <a:buNone/>
            </a:pPr>
            <a:r>
              <a:rPr lang="en-US" dirty="0"/>
              <a:t>•	You’re not gonna agree with some of them! </a:t>
            </a:r>
          </a:p>
          <a:p>
            <a:pPr marL="0" indent="0">
              <a:buNone/>
            </a:pPr>
            <a:r>
              <a:rPr lang="en-US" dirty="0"/>
              <a:t>•	Make notes back in your documentation for each wine </a:t>
            </a:r>
            <a:r>
              <a:rPr lang="en-US" dirty="0">
                <a:solidFill>
                  <a:srgbClr val="FF0000"/>
                </a:solidFill>
                <a:sym typeface="Wingdings" panose="05000000000000000000" pitchFamily="2" charset="2"/>
              </a:rPr>
              <a:t></a:t>
            </a:r>
            <a:r>
              <a:rPr lang="en-US" dirty="0">
                <a:solidFill>
                  <a:srgbClr val="FF0000"/>
                </a:solidFill>
              </a:rPr>
              <a:t> </a:t>
            </a:r>
            <a:r>
              <a:rPr lang="en-US" b="1" dirty="0">
                <a:solidFill>
                  <a:srgbClr val="FF0000"/>
                </a:solidFill>
              </a:rPr>
              <a:t>Key</a:t>
            </a:r>
          </a:p>
          <a:p>
            <a:pPr marL="0" indent="0">
              <a:buNone/>
            </a:pPr>
            <a:r>
              <a:rPr lang="en-US" dirty="0"/>
              <a:t>•	Be sure to note the feedback when preparing next vintage</a:t>
            </a:r>
          </a:p>
          <a:p>
            <a:pPr marL="0" indent="0">
              <a:buNone/>
            </a:pPr>
            <a:r>
              <a:rPr lang="en-US" dirty="0"/>
              <a:t>•	Compare with your own evaluation of your wine</a:t>
            </a:r>
          </a:p>
          <a:p>
            <a:pPr marL="0" indent="0">
              <a:buNone/>
            </a:pPr>
            <a:endParaRPr lang="en-US" dirty="0"/>
          </a:p>
        </p:txBody>
      </p:sp>
    </p:spTree>
    <p:extLst>
      <p:ext uri="{BB962C8B-B14F-4D97-AF65-F5344CB8AC3E}">
        <p14:creationId xmlns:p14="http://schemas.microsoft.com/office/powerpoint/2010/main" val="188644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020E-6D65-4C84-99B9-A03F115CAADD}"/>
              </a:ext>
            </a:extLst>
          </p:cNvPr>
          <p:cNvSpPr>
            <a:spLocks noGrp="1"/>
          </p:cNvSpPr>
          <p:nvPr>
            <p:ph type="title"/>
          </p:nvPr>
        </p:nvSpPr>
        <p:spPr/>
        <p:txBody>
          <a:bodyPr/>
          <a:lstStyle/>
          <a:p>
            <a:r>
              <a:rPr lang="en-US" dirty="0"/>
              <a:t>Consistency?</a:t>
            </a:r>
          </a:p>
        </p:txBody>
      </p:sp>
      <p:sp>
        <p:nvSpPr>
          <p:cNvPr id="3" name="Content Placeholder 2">
            <a:extLst>
              <a:ext uri="{FF2B5EF4-FFF2-40B4-BE49-F238E27FC236}">
                <a16:creationId xmlns:a16="http://schemas.microsoft.com/office/drawing/2014/main" id="{42DC0101-CD6B-427A-A8C7-63F43153516B}"/>
              </a:ext>
            </a:extLst>
          </p:cNvPr>
          <p:cNvSpPr>
            <a:spLocks noGrp="1"/>
          </p:cNvSpPr>
          <p:nvPr>
            <p:ph idx="1"/>
          </p:nvPr>
        </p:nvSpPr>
        <p:spPr>
          <a:xfrm>
            <a:off x="838200" y="1540933"/>
            <a:ext cx="10515600" cy="4636030"/>
          </a:xfrm>
        </p:spPr>
        <p:txBody>
          <a:bodyPr>
            <a:normAutofit fontScale="62500" lnSpcReduction="20000"/>
          </a:bodyPr>
          <a:lstStyle/>
          <a:p>
            <a:pPr marL="0" indent="0">
              <a:buNone/>
            </a:pPr>
            <a:r>
              <a:rPr lang="en-US" dirty="0"/>
              <a:t>•	There is some consistency, inconsistently</a:t>
            </a:r>
          </a:p>
          <a:p>
            <a:pPr marL="0" indent="0">
              <a:buNone/>
            </a:pPr>
            <a:r>
              <a:rPr lang="en-US" dirty="0"/>
              <a:t>•	2020 Seyval:</a:t>
            </a:r>
          </a:p>
          <a:p>
            <a:pPr marL="0" indent="0">
              <a:buNone/>
            </a:pPr>
            <a:r>
              <a:rPr lang="en-US" dirty="0"/>
              <a:t>	o	Winemaker Magazine: No Medal, score 11.67</a:t>
            </a:r>
          </a:p>
          <a:p>
            <a:pPr marL="0" indent="0">
              <a:buNone/>
            </a:pPr>
            <a:r>
              <a:rPr lang="en-US" dirty="0"/>
              <a:t>	O	Illinois State Fair: Silver</a:t>
            </a:r>
          </a:p>
          <a:p>
            <a:pPr marL="0" indent="0">
              <a:buNone/>
            </a:pPr>
            <a:r>
              <a:rPr lang="en-US" dirty="0"/>
              <a:t>	O	New Jersey State Fair: Double Gold, score 17.83</a:t>
            </a:r>
          </a:p>
          <a:p>
            <a:pPr marL="0" indent="0">
              <a:buNone/>
            </a:pPr>
            <a:r>
              <a:rPr lang="en-US" dirty="0"/>
              <a:t>•	2019 Riesling</a:t>
            </a:r>
          </a:p>
          <a:p>
            <a:pPr marL="0" indent="0">
              <a:buNone/>
            </a:pPr>
            <a:r>
              <a:rPr lang="en-US" dirty="0"/>
              <a:t>	O	Wine Maker Magazine: No Medal, Score 11.33</a:t>
            </a:r>
          </a:p>
          <a:p>
            <a:pPr marL="0" indent="0">
              <a:buNone/>
            </a:pPr>
            <a:r>
              <a:rPr lang="en-US" dirty="0"/>
              <a:t>	O	LA Cellarmasters: Gold, score 18.125</a:t>
            </a:r>
          </a:p>
          <a:p>
            <a:pPr marL="0" indent="0">
              <a:buNone/>
            </a:pPr>
            <a:r>
              <a:rPr lang="en-US" dirty="0"/>
              <a:t>	O	Illinois State Fair: Silver</a:t>
            </a:r>
          </a:p>
          <a:p>
            <a:pPr marL="0" indent="0">
              <a:buNone/>
            </a:pPr>
            <a:r>
              <a:rPr lang="en-US" dirty="0"/>
              <a:t>	O	New Jersey State Fair: Gold, Best White Wine, score 16.75</a:t>
            </a:r>
          </a:p>
          <a:p>
            <a:pPr marL="0" indent="0">
              <a:buNone/>
            </a:pPr>
            <a:r>
              <a:rPr lang="en-US" dirty="0"/>
              <a:t>•	2020 Vignoles</a:t>
            </a:r>
          </a:p>
          <a:p>
            <a:pPr marL="0" indent="0">
              <a:buNone/>
            </a:pPr>
            <a:r>
              <a:rPr lang="en-US" dirty="0"/>
              <a:t>	O	Wine Maker Magazine: Silver 13.67</a:t>
            </a:r>
          </a:p>
          <a:p>
            <a:pPr marL="0" indent="0">
              <a:buNone/>
            </a:pPr>
            <a:r>
              <a:rPr lang="en-US" dirty="0"/>
              <a:t>	O	Illinois State Fair: Double Gold</a:t>
            </a:r>
          </a:p>
          <a:p>
            <a:pPr marL="0" indent="0">
              <a:buNone/>
            </a:pPr>
            <a:r>
              <a:rPr lang="en-US" dirty="0"/>
              <a:t>	O	New Jersey State Fair: Silver 15.875</a:t>
            </a:r>
          </a:p>
          <a:p>
            <a:pPr marL="0" indent="0">
              <a:buNone/>
            </a:pPr>
            <a:endParaRPr lang="en-US" dirty="0"/>
          </a:p>
        </p:txBody>
      </p:sp>
      <p:pic>
        <p:nvPicPr>
          <p:cNvPr id="5" name="Picture 4">
            <a:extLst>
              <a:ext uri="{FF2B5EF4-FFF2-40B4-BE49-F238E27FC236}">
                <a16:creationId xmlns:a16="http://schemas.microsoft.com/office/drawing/2014/main" id="{02ABBC3F-436C-477F-9BF2-2BE7B39742A0}"/>
              </a:ext>
            </a:extLst>
          </p:cNvPr>
          <p:cNvPicPr>
            <a:picLocks noChangeAspect="1"/>
          </p:cNvPicPr>
          <p:nvPr/>
        </p:nvPicPr>
        <p:blipFill rotWithShape="1">
          <a:blip r:embed="rId2">
            <a:extLst>
              <a:ext uri="{28A0092B-C50C-407E-A947-70E740481C1C}">
                <a14:useLocalDpi xmlns:a14="http://schemas.microsoft.com/office/drawing/2010/main" val="0"/>
              </a:ext>
            </a:extLst>
          </a:blip>
          <a:srcRect l="1776" t="14517" b="10733"/>
          <a:stretch/>
        </p:blipFill>
        <p:spPr>
          <a:xfrm rot="5400000">
            <a:off x="8534401" y="3208866"/>
            <a:ext cx="3589863" cy="2048935"/>
          </a:xfrm>
          <a:prstGeom prst="rect">
            <a:avLst/>
          </a:prstGeom>
        </p:spPr>
      </p:pic>
    </p:spTree>
    <p:extLst>
      <p:ext uri="{BB962C8B-B14F-4D97-AF65-F5344CB8AC3E}">
        <p14:creationId xmlns:p14="http://schemas.microsoft.com/office/powerpoint/2010/main" val="164745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D71F-FE25-4CDE-8434-EFAB3DEE5A0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B44DFF8B-37D6-409D-B712-B67C1B72A0C6}"/>
              </a:ext>
            </a:extLst>
          </p:cNvPr>
          <p:cNvSpPr>
            <a:spLocks noGrp="1"/>
          </p:cNvSpPr>
          <p:nvPr>
            <p:ph idx="1"/>
          </p:nvPr>
        </p:nvSpPr>
        <p:spPr/>
        <p:txBody>
          <a:bodyPr/>
          <a:lstStyle/>
          <a:p>
            <a:r>
              <a:rPr lang="en-US" dirty="0"/>
              <a:t>Competing is fun and rewarding</a:t>
            </a:r>
          </a:p>
          <a:p>
            <a:r>
              <a:rPr lang="en-US" dirty="0"/>
              <a:t>Good tool to improve both your wine and your wine tasting/judging</a:t>
            </a:r>
          </a:p>
          <a:p>
            <a:r>
              <a:rPr lang="en-US" dirty="0"/>
              <a:t>Always be on the lookout for additional competitions</a:t>
            </a:r>
          </a:p>
          <a:p>
            <a:r>
              <a:rPr lang="en-US" dirty="0"/>
              <a:t>Don’t be shy! Toot your own horn</a:t>
            </a:r>
          </a:p>
          <a:p>
            <a:endParaRPr lang="en-US" dirty="0"/>
          </a:p>
        </p:txBody>
      </p:sp>
    </p:spTree>
    <p:extLst>
      <p:ext uri="{BB962C8B-B14F-4D97-AF65-F5344CB8AC3E}">
        <p14:creationId xmlns:p14="http://schemas.microsoft.com/office/powerpoint/2010/main" val="297485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C253-FF8F-4A3B-9B22-1BB36AB72D77}"/>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5E52DA91-8D53-41B4-BE5D-67E937EE4DAF}"/>
              </a:ext>
            </a:extLst>
          </p:cNvPr>
          <p:cNvSpPr>
            <a:spLocks noGrp="1"/>
          </p:cNvSpPr>
          <p:nvPr>
            <p:ph idx="1"/>
          </p:nvPr>
        </p:nvSpPr>
        <p:spPr/>
        <p:txBody>
          <a:bodyPr/>
          <a:lstStyle/>
          <a:p>
            <a:r>
              <a:rPr lang="en-US" dirty="0"/>
              <a:t>Which are the Easiest and Hardest Categories for Competition? </a:t>
            </a:r>
          </a:p>
          <a:p>
            <a:r>
              <a:rPr lang="en-US" dirty="0"/>
              <a:t>Can I Compete with a Kit Wine? </a:t>
            </a:r>
          </a:p>
          <a:p>
            <a:r>
              <a:rPr lang="en-US" dirty="0"/>
              <a:t>Can I Enter the Same Wine in Successive Years? </a:t>
            </a:r>
          </a:p>
          <a:p>
            <a:r>
              <a:rPr lang="en-US" dirty="0"/>
              <a:t>Which Additives Disqualify My Wine for Competition?</a:t>
            </a:r>
          </a:p>
          <a:p>
            <a:endParaRPr lang="en-US" dirty="0"/>
          </a:p>
        </p:txBody>
      </p:sp>
    </p:spTree>
    <p:extLst>
      <p:ext uri="{BB962C8B-B14F-4D97-AF65-F5344CB8AC3E}">
        <p14:creationId xmlns:p14="http://schemas.microsoft.com/office/powerpoint/2010/main" val="272462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29E8A-970B-43B0-838F-4BCA8370A5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87426" y="591920"/>
            <a:ext cx="7817148" cy="5341716"/>
          </a:xfrm>
          <a:prstGeom prst="rect">
            <a:avLst/>
          </a:prstGeom>
        </p:spPr>
      </p:pic>
      <p:sp>
        <p:nvSpPr>
          <p:cNvPr id="4" name="TextBox 3">
            <a:extLst>
              <a:ext uri="{FF2B5EF4-FFF2-40B4-BE49-F238E27FC236}">
                <a16:creationId xmlns:a16="http://schemas.microsoft.com/office/drawing/2014/main" id="{15006EBD-F5A3-499E-A1F9-15336C70A6D0}"/>
              </a:ext>
            </a:extLst>
          </p:cNvPr>
          <p:cNvSpPr txBox="1"/>
          <p:nvPr/>
        </p:nvSpPr>
        <p:spPr>
          <a:xfrm>
            <a:off x="2187426" y="5944715"/>
            <a:ext cx="7817148" cy="230832"/>
          </a:xfrm>
          <a:prstGeom prst="rect">
            <a:avLst/>
          </a:prstGeom>
          <a:noFill/>
        </p:spPr>
        <p:txBody>
          <a:bodyPr wrap="square" rtlCol="0">
            <a:spAutoFit/>
          </a:bodyPr>
          <a:lstStyle/>
          <a:p>
            <a:r>
              <a:rPr lang="en-US" sz="900">
                <a:hlinkClick r:id="rId3" tooltip="https://pngimg.com/download/57826"/>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96195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AE3A-57B4-488B-A995-04A4C87860E2}"/>
              </a:ext>
            </a:extLst>
          </p:cNvPr>
          <p:cNvSpPr>
            <a:spLocks noGrp="1"/>
          </p:cNvSpPr>
          <p:nvPr>
            <p:ph type="title"/>
          </p:nvPr>
        </p:nvSpPr>
        <p:spPr/>
        <p:txBody>
          <a:bodyPr/>
          <a:lstStyle/>
          <a:p>
            <a:r>
              <a:rPr lang="en-US" dirty="0"/>
              <a:t>What we’ll cover</a:t>
            </a:r>
          </a:p>
        </p:txBody>
      </p:sp>
      <p:sp>
        <p:nvSpPr>
          <p:cNvPr id="3" name="Content Placeholder 2">
            <a:extLst>
              <a:ext uri="{FF2B5EF4-FFF2-40B4-BE49-F238E27FC236}">
                <a16:creationId xmlns:a16="http://schemas.microsoft.com/office/drawing/2014/main" id="{3FDB99B1-C101-4A12-929A-62AF94FE96E9}"/>
              </a:ext>
            </a:extLst>
          </p:cNvPr>
          <p:cNvSpPr>
            <a:spLocks noGrp="1"/>
          </p:cNvSpPr>
          <p:nvPr>
            <p:ph idx="1"/>
          </p:nvPr>
        </p:nvSpPr>
        <p:spPr/>
        <p:txBody>
          <a:bodyPr/>
          <a:lstStyle/>
          <a:p>
            <a:r>
              <a:rPr lang="en-US" dirty="0"/>
              <a:t>Goals/reasons for competing</a:t>
            </a:r>
          </a:p>
          <a:p>
            <a:r>
              <a:rPr lang="en-US" dirty="0"/>
              <a:t>Considerations for wine competitions</a:t>
            </a:r>
          </a:p>
          <a:p>
            <a:r>
              <a:rPr lang="en-US" dirty="0"/>
              <a:t>Preparing your entries</a:t>
            </a:r>
          </a:p>
          <a:p>
            <a:r>
              <a:rPr lang="en-US" dirty="0"/>
              <a:t>Shipping</a:t>
            </a:r>
          </a:p>
          <a:p>
            <a:r>
              <a:rPr lang="en-US" dirty="0"/>
              <a:t>Which contest(s) to enter?</a:t>
            </a:r>
          </a:p>
          <a:p>
            <a:r>
              <a:rPr lang="en-US" dirty="0"/>
              <a:t>Three tiers of contests</a:t>
            </a:r>
          </a:p>
          <a:p>
            <a:r>
              <a:rPr lang="en-US" dirty="0"/>
              <a:t>When you get your feedback sheets … </a:t>
            </a:r>
          </a:p>
        </p:txBody>
      </p:sp>
    </p:spTree>
    <p:extLst>
      <p:ext uri="{BB962C8B-B14F-4D97-AF65-F5344CB8AC3E}">
        <p14:creationId xmlns:p14="http://schemas.microsoft.com/office/powerpoint/2010/main" val="103583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89E-4B8C-4BC1-8276-064C3C5EBBB2}"/>
              </a:ext>
            </a:extLst>
          </p:cNvPr>
          <p:cNvSpPr>
            <a:spLocks noGrp="1"/>
          </p:cNvSpPr>
          <p:nvPr>
            <p:ph type="title"/>
          </p:nvPr>
        </p:nvSpPr>
        <p:spPr/>
        <p:txBody>
          <a:bodyPr/>
          <a:lstStyle/>
          <a:p>
            <a:r>
              <a:rPr lang="en-US" dirty="0"/>
              <a:t>Why compete?</a:t>
            </a:r>
          </a:p>
        </p:txBody>
      </p:sp>
      <p:sp>
        <p:nvSpPr>
          <p:cNvPr id="3" name="Content Placeholder 2">
            <a:extLst>
              <a:ext uri="{FF2B5EF4-FFF2-40B4-BE49-F238E27FC236}">
                <a16:creationId xmlns:a16="http://schemas.microsoft.com/office/drawing/2014/main" id="{2A26F944-D0CB-4EEB-BB0A-A0F5702276B4}"/>
              </a:ext>
            </a:extLst>
          </p:cNvPr>
          <p:cNvSpPr>
            <a:spLocks noGrp="1"/>
          </p:cNvSpPr>
          <p:nvPr>
            <p:ph idx="1"/>
          </p:nvPr>
        </p:nvSpPr>
        <p:spPr/>
        <p:txBody>
          <a:bodyPr>
            <a:normAutofit lnSpcReduction="10000"/>
          </a:bodyPr>
          <a:lstStyle/>
          <a:p>
            <a:r>
              <a:rPr lang="en-US" dirty="0"/>
              <a:t>Get “impartial” evaluation of your wines by multiple people</a:t>
            </a:r>
          </a:p>
          <a:p>
            <a:r>
              <a:rPr lang="en-US" dirty="0"/>
              <a:t>Get evaluated in accordance with established, understood standards</a:t>
            </a:r>
          </a:p>
          <a:p>
            <a:r>
              <a:rPr lang="en-US" dirty="0"/>
              <a:t>Evaluate wines with lower-cost events to help determine entries in higher cost/prestige events</a:t>
            </a:r>
          </a:p>
          <a:p>
            <a:r>
              <a:rPr lang="en-US" dirty="0"/>
              <a:t>Subject wines to judges unfamiliar with French hybrids</a:t>
            </a:r>
          </a:p>
          <a:p>
            <a:r>
              <a:rPr lang="en-US" dirty="0"/>
              <a:t>It’s fun! </a:t>
            </a:r>
          </a:p>
          <a:p>
            <a:r>
              <a:rPr lang="en-US" dirty="0"/>
              <a:t>Win medals &amp; be famous</a:t>
            </a:r>
          </a:p>
          <a:p>
            <a:r>
              <a:rPr lang="en-US" dirty="0"/>
              <a:t>Something to do while social distancing</a:t>
            </a:r>
          </a:p>
          <a:p>
            <a:r>
              <a:rPr lang="en-US" dirty="0"/>
              <a:t>You’re retired and have nothing better to do </a:t>
            </a:r>
          </a:p>
        </p:txBody>
      </p:sp>
      <p:pic>
        <p:nvPicPr>
          <p:cNvPr id="5" name="Picture 4">
            <a:extLst>
              <a:ext uri="{FF2B5EF4-FFF2-40B4-BE49-F238E27FC236}">
                <a16:creationId xmlns:a16="http://schemas.microsoft.com/office/drawing/2014/main" id="{F8B67990-0A0C-4868-A1C4-0912C05EA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425" y="4124325"/>
            <a:ext cx="2762250" cy="2552700"/>
          </a:xfrm>
          <a:prstGeom prst="rect">
            <a:avLst/>
          </a:prstGeom>
        </p:spPr>
      </p:pic>
    </p:spTree>
    <p:extLst>
      <p:ext uri="{BB962C8B-B14F-4D97-AF65-F5344CB8AC3E}">
        <p14:creationId xmlns:p14="http://schemas.microsoft.com/office/powerpoint/2010/main" val="303720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5C43-FDCD-467B-822F-900B5C31914E}"/>
              </a:ext>
            </a:extLst>
          </p:cNvPr>
          <p:cNvSpPr>
            <a:spLocks noGrp="1"/>
          </p:cNvSpPr>
          <p:nvPr>
            <p:ph type="title"/>
          </p:nvPr>
        </p:nvSpPr>
        <p:spPr/>
        <p:txBody>
          <a:bodyPr/>
          <a:lstStyle/>
          <a:p>
            <a:r>
              <a:rPr lang="en-US" dirty="0"/>
              <a:t>Considerations for Wine Competitions</a:t>
            </a:r>
          </a:p>
        </p:txBody>
      </p:sp>
      <p:sp>
        <p:nvSpPr>
          <p:cNvPr id="3" name="Content Placeholder 2">
            <a:extLst>
              <a:ext uri="{FF2B5EF4-FFF2-40B4-BE49-F238E27FC236}">
                <a16:creationId xmlns:a16="http://schemas.microsoft.com/office/drawing/2014/main" id="{799F8647-66B0-4AE3-A7C9-20570898C0DA}"/>
              </a:ext>
            </a:extLst>
          </p:cNvPr>
          <p:cNvSpPr>
            <a:spLocks noGrp="1"/>
          </p:cNvSpPr>
          <p:nvPr>
            <p:ph idx="1"/>
          </p:nvPr>
        </p:nvSpPr>
        <p:spPr/>
        <p:txBody>
          <a:bodyPr/>
          <a:lstStyle/>
          <a:p>
            <a:r>
              <a:rPr lang="en-US" dirty="0"/>
              <a:t>Cost per entry </a:t>
            </a:r>
          </a:p>
          <a:p>
            <a:r>
              <a:rPr lang="en-US" dirty="0"/>
              <a:t>Number of bottles per entry</a:t>
            </a:r>
          </a:p>
          <a:p>
            <a:r>
              <a:rPr lang="en-US" dirty="0"/>
              <a:t>Shipping distances &amp; costs</a:t>
            </a:r>
          </a:p>
          <a:p>
            <a:r>
              <a:rPr lang="en-US" dirty="0"/>
              <a:t>Relative difficulty of each competition</a:t>
            </a:r>
          </a:p>
          <a:p>
            <a:r>
              <a:rPr lang="en-US" dirty="0"/>
              <a:t>Time of year – are your wines ready? </a:t>
            </a:r>
          </a:p>
          <a:p>
            <a:r>
              <a:rPr lang="en-US" dirty="0"/>
              <a:t>Impact of Covid-19</a:t>
            </a:r>
          </a:p>
          <a:p>
            <a:r>
              <a:rPr lang="en-US" dirty="0"/>
              <a:t>Carefully read entry documents</a:t>
            </a:r>
          </a:p>
          <a:p>
            <a:r>
              <a:rPr lang="en-US" dirty="0"/>
              <a:t>Selecting wine for competitions</a:t>
            </a:r>
          </a:p>
        </p:txBody>
      </p:sp>
      <p:pic>
        <p:nvPicPr>
          <p:cNvPr id="5" name="Picture 4">
            <a:extLst>
              <a:ext uri="{FF2B5EF4-FFF2-40B4-BE49-F238E27FC236}">
                <a16:creationId xmlns:a16="http://schemas.microsoft.com/office/drawing/2014/main" id="{11B423E9-F1C9-4FF1-AD91-EE3405725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3300412"/>
            <a:ext cx="2743200" cy="2543175"/>
          </a:xfrm>
          <a:prstGeom prst="rect">
            <a:avLst/>
          </a:prstGeom>
        </p:spPr>
      </p:pic>
    </p:spTree>
    <p:extLst>
      <p:ext uri="{BB962C8B-B14F-4D97-AF65-F5344CB8AC3E}">
        <p14:creationId xmlns:p14="http://schemas.microsoft.com/office/powerpoint/2010/main" val="386305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9645-4D77-4ADB-A879-82F7BCEC33E1}"/>
              </a:ext>
            </a:extLst>
          </p:cNvPr>
          <p:cNvSpPr>
            <a:spLocks noGrp="1"/>
          </p:cNvSpPr>
          <p:nvPr>
            <p:ph type="title"/>
          </p:nvPr>
        </p:nvSpPr>
        <p:spPr/>
        <p:txBody>
          <a:bodyPr/>
          <a:lstStyle/>
          <a:p>
            <a:r>
              <a:rPr lang="en-US" dirty="0"/>
              <a:t>Preparing Your Entries</a:t>
            </a:r>
          </a:p>
        </p:txBody>
      </p:sp>
      <p:sp>
        <p:nvSpPr>
          <p:cNvPr id="3" name="Content Placeholder 2">
            <a:extLst>
              <a:ext uri="{FF2B5EF4-FFF2-40B4-BE49-F238E27FC236}">
                <a16:creationId xmlns:a16="http://schemas.microsoft.com/office/drawing/2014/main" id="{74664F16-11EE-46A9-8721-53A7ED5E9909}"/>
              </a:ext>
            </a:extLst>
          </p:cNvPr>
          <p:cNvSpPr>
            <a:spLocks noGrp="1"/>
          </p:cNvSpPr>
          <p:nvPr>
            <p:ph idx="1"/>
          </p:nvPr>
        </p:nvSpPr>
        <p:spPr/>
        <p:txBody>
          <a:bodyPr/>
          <a:lstStyle/>
          <a:p>
            <a:r>
              <a:rPr lang="en-US" dirty="0"/>
              <a:t>Most require corked bottles; wire hoods for sparkling wines</a:t>
            </a:r>
          </a:p>
          <a:p>
            <a:r>
              <a:rPr lang="en-US" dirty="0"/>
              <a:t>How many bottles per entry – 1 or 2</a:t>
            </a:r>
          </a:p>
          <a:p>
            <a:r>
              <a:rPr lang="en-US" dirty="0"/>
              <a:t>Presence or absence of your regular bottle labels</a:t>
            </a:r>
          </a:p>
          <a:p>
            <a:r>
              <a:rPr lang="en-US" dirty="0"/>
              <a:t>No capsules</a:t>
            </a:r>
          </a:p>
          <a:p>
            <a:r>
              <a:rPr lang="en-US" dirty="0"/>
              <a:t>Make sure your bottle is sparkling clean &amp; undamaged</a:t>
            </a:r>
          </a:p>
          <a:p>
            <a:r>
              <a:rPr lang="en-US" dirty="0"/>
              <a:t>Affix contest labels with clear tape unless otherwise specified</a:t>
            </a:r>
          </a:p>
          <a:p>
            <a:r>
              <a:rPr lang="en-US" dirty="0"/>
              <a:t>ALWAYS include a copy of your entry form in the box</a:t>
            </a:r>
          </a:p>
        </p:txBody>
      </p:sp>
    </p:spTree>
    <p:extLst>
      <p:ext uri="{BB962C8B-B14F-4D97-AF65-F5344CB8AC3E}">
        <p14:creationId xmlns:p14="http://schemas.microsoft.com/office/powerpoint/2010/main" val="49748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63C4-2F39-456A-ACAA-78E69187E5E2}"/>
              </a:ext>
            </a:extLst>
          </p:cNvPr>
          <p:cNvSpPr>
            <a:spLocks noGrp="1"/>
          </p:cNvSpPr>
          <p:nvPr>
            <p:ph type="title"/>
          </p:nvPr>
        </p:nvSpPr>
        <p:spPr/>
        <p:txBody>
          <a:bodyPr/>
          <a:lstStyle/>
          <a:p>
            <a:r>
              <a:rPr lang="en-US" dirty="0"/>
              <a:t>Shipping</a:t>
            </a:r>
          </a:p>
        </p:txBody>
      </p:sp>
      <p:sp>
        <p:nvSpPr>
          <p:cNvPr id="3" name="Content Placeholder 2">
            <a:extLst>
              <a:ext uri="{FF2B5EF4-FFF2-40B4-BE49-F238E27FC236}">
                <a16:creationId xmlns:a16="http://schemas.microsoft.com/office/drawing/2014/main" id="{B1455CC8-A4FC-46D1-9C20-3E77750F93B4}"/>
              </a:ext>
            </a:extLst>
          </p:cNvPr>
          <p:cNvSpPr>
            <a:spLocks noGrp="1"/>
          </p:cNvSpPr>
          <p:nvPr>
            <p:ph idx="1"/>
          </p:nvPr>
        </p:nvSpPr>
        <p:spPr/>
        <p:txBody>
          <a:bodyPr/>
          <a:lstStyle/>
          <a:p>
            <a:r>
              <a:rPr lang="en-US" dirty="0"/>
              <a:t>Case of 12 bottles weighs about 37lb.</a:t>
            </a:r>
            <a:endParaRPr lang="en-US" dirty="0">
              <a:highlight>
                <a:srgbClr val="FFFF00"/>
              </a:highlight>
            </a:endParaRPr>
          </a:p>
          <a:p>
            <a:r>
              <a:rPr lang="en-US" dirty="0"/>
              <a:t>Has to be carried into the shop</a:t>
            </a:r>
          </a:p>
          <a:p>
            <a:r>
              <a:rPr lang="en-US" dirty="0"/>
              <a:t>I pay $27 - $52 to ship case of 12 to contests ($2.25 - $4.33 each)</a:t>
            </a:r>
          </a:p>
          <a:p>
            <a:r>
              <a:rPr lang="en-US" dirty="0"/>
              <a:t>West coast shipping is the most expensive</a:t>
            </a:r>
          </a:p>
          <a:p>
            <a:r>
              <a:rPr lang="en-US" dirty="0"/>
              <a:t>Each 12 bottle shipper from U-Haul costs $12 new</a:t>
            </a:r>
          </a:p>
          <a:p>
            <a:r>
              <a:rPr lang="en-US" dirty="0"/>
              <a:t>Per bottle avg. $20 entry, $4.33 shipping &amp; $1 packaging = $25.33</a:t>
            </a:r>
          </a:p>
          <a:p>
            <a:endParaRPr lang="en-US" dirty="0"/>
          </a:p>
        </p:txBody>
      </p:sp>
    </p:spTree>
    <p:extLst>
      <p:ext uri="{BB962C8B-B14F-4D97-AF65-F5344CB8AC3E}">
        <p14:creationId xmlns:p14="http://schemas.microsoft.com/office/powerpoint/2010/main" val="340449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5AC4-E29F-4F9C-8C2C-0AFCD9BDBEC4}"/>
              </a:ext>
            </a:extLst>
          </p:cNvPr>
          <p:cNvSpPr>
            <a:spLocks noGrp="1"/>
          </p:cNvSpPr>
          <p:nvPr>
            <p:ph type="title"/>
          </p:nvPr>
        </p:nvSpPr>
        <p:spPr/>
        <p:txBody>
          <a:bodyPr/>
          <a:lstStyle/>
          <a:p>
            <a:r>
              <a:rPr lang="en-US" dirty="0"/>
              <a:t>Shipping, Cont’d</a:t>
            </a:r>
          </a:p>
        </p:txBody>
      </p:sp>
      <p:sp>
        <p:nvSpPr>
          <p:cNvPr id="3" name="Content Placeholder 2">
            <a:extLst>
              <a:ext uri="{FF2B5EF4-FFF2-40B4-BE49-F238E27FC236}">
                <a16:creationId xmlns:a16="http://schemas.microsoft.com/office/drawing/2014/main" id="{0FB9CFF1-2A8F-407A-919B-34017EBF8DC0}"/>
              </a:ext>
            </a:extLst>
          </p:cNvPr>
          <p:cNvSpPr>
            <a:spLocks noGrp="1"/>
          </p:cNvSpPr>
          <p:nvPr>
            <p:ph idx="1"/>
          </p:nvPr>
        </p:nvSpPr>
        <p:spPr/>
        <p:txBody>
          <a:bodyPr/>
          <a:lstStyle/>
          <a:p>
            <a:r>
              <a:rPr lang="en-US" dirty="0"/>
              <a:t>This is where it gets tricky</a:t>
            </a:r>
          </a:p>
          <a:p>
            <a:r>
              <a:rPr lang="en-US" dirty="0"/>
              <a:t>Against Federal law to ship via USPS (Post Office)</a:t>
            </a:r>
          </a:p>
          <a:p>
            <a:r>
              <a:rPr lang="en-US" dirty="0"/>
              <a:t>UPS &amp; FedEx have policies against it, but not “illegal”</a:t>
            </a:r>
          </a:p>
          <a:p>
            <a:r>
              <a:rPr lang="en-US" dirty="0"/>
              <a:t>Use really good packaging – it will need it</a:t>
            </a:r>
          </a:p>
          <a:p>
            <a:r>
              <a:rPr lang="en-US" dirty="0"/>
              <a:t>Watch wording on address label: Avoid “Winery” or “Wine Contest”</a:t>
            </a:r>
          </a:p>
          <a:p>
            <a:r>
              <a:rPr lang="en-US" dirty="0"/>
              <a:t>No label on box declaring it full of alcoholic beverages</a:t>
            </a:r>
          </a:p>
          <a:p>
            <a:r>
              <a:rPr lang="en-US" dirty="0"/>
              <a:t>Have a back story for what’s in the box. “I make specialty pickles and sell them on the Internet” or “pickles for my cousin Vinny”</a:t>
            </a:r>
          </a:p>
        </p:txBody>
      </p:sp>
    </p:spTree>
    <p:extLst>
      <p:ext uri="{BB962C8B-B14F-4D97-AF65-F5344CB8AC3E}">
        <p14:creationId xmlns:p14="http://schemas.microsoft.com/office/powerpoint/2010/main" val="81833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4723E-B203-4F11-B8F6-D6C4729CDFA0}"/>
              </a:ext>
            </a:extLst>
          </p:cNvPr>
          <p:cNvSpPr>
            <a:spLocks noGrp="1"/>
          </p:cNvSpPr>
          <p:nvPr>
            <p:ph type="title"/>
          </p:nvPr>
        </p:nvSpPr>
        <p:spPr/>
        <p:txBody>
          <a:bodyPr/>
          <a:lstStyle/>
          <a:p>
            <a:r>
              <a:rPr lang="en-US" dirty="0"/>
              <a:t>Shipping Euphemisms </a:t>
            </a:r>
          </a:p>
        </p:txBody>
      </p:sp>
      <p:sp>
        <p:nvSpPr>
          <p:cNvPr id="3" name="Content Placeholder 2">
            <a:extLst>
              <a:ext uri="{FF2B5EF4-FFF2-40B4-BE49-F238E27FC236}">
                <a16:creationId xmlns:a16="http://schemas.microsoft.com/office/drawing/2014/main" id="{549FD35E-2A2C-44CA-BCEA-C595B42A096B}"/>
              </a:ext>
            </a:extLst>
          </p:cNvPr>
          <p:cNvSpPr>
            <a:spLocks noGrp="1"/>
          </p:cNvSpPr>
          <p:nvPr>
            <p:ph idx="1"/>
          </p:nvPr>
        </p:nvSpPr>
        <p:spPr>
          <a:xfrm>
            <a:off x="838200" y="1554480"/>
            <a:ext cx="10515600" cy="4622483"/>
          </a:xfrm>
        </p:spPr>
        <p:txBody>
          <a:bodyPr>
            <a:normAutofit/>
          </a:bodyPr>
          <a:lstStyle/>
          <a:p>
            <a:r>
              <a:rPr lang="en-US" dirty="0"/>
              <a:t>Food Samples for Evaluation </a:t>
            </a:r>
          </a:p>
          <a:p>
            <a:r>
              <a:rPr lang="en-US" dirty="0"/>
              <a:t>No Commercial Value - Not Perishable </a:t>
            </a:r>
          </a:p>
          <a:p>
            <a:r>
              <a:rPr lang="en-US" dirty="0"/>
              <a:t>Conforms to IRS and FDA Restrictions </a:t>
            </a:r>
          </a:p>
          <a:p>
            <a:r>
              <a:rPr lang="en-US" dirty="0"/>
              <a:t>Not Taxable per 27CFR24.75 </a:t>
            </a:r>
          </a:p>
          <a:p>
            <a:r>
              <a:rPr lang="en-US" dirty="0"/>
              <a:t>HANDLE AS GLASS</a:t>
            </a:r>
          </a:p>
          <a:p>
            <a:r>
              <a:rPr lang="en-US" dirty="0"/>
              <a:t>Sample for Organoleptic Testing - as practiced in the food industry today - involves trained inspectors who assess food on the basis of taste, odor, color, texture, and appearance. Among the major types of organoleptic testing used are: Difference testing, which identifies differences from one sample to another.</a:t>
            </a:r>
          </a:p>
          <a:p>
            <a:endParaRPr lang="en-US" dirty="0"/>
          </a:p>
        </p:txBody>
      </p:sp>
    </p:spTree>
    <p:extLst>
      <p:ext uri="{BB962C8B-B14F-4D97-AF65-F5344CB8AC3E}">
        <p14:creationId xmlns:p14="http://schemas.microsoft.com/office/powerpoint/2010/main" val="429158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EB3B-6AFA-4CA1-8DEE-32E1121415ED}"/>
              </a:ext>
            </a:extLst>
          </p:cNvPr>
          <p:cNvSpPr>
            <a:spLocks noGrp="1"/>
          </p:cNvSpPr>
          <p:nvPr>
            <p:ph type="title"/>
          </p:nvPr>
        </p:nvSpPr>
        <p:spPr/>
        <p:txBody>
          <a:bodyPr/>
          <a:lstStyle/>
          <a:p>
            <a:r>
              <a:rPr lang="en-US" dirty="0"/>
              <a:t>Shipping, concluded</a:t>
            </a:r>
          </a:p>
        </p:txBody>
      </p:sp>
      <p:sp>
        <p:nvSpPr>
          <p:cNvPr id="3" name="Content Placeholder 2">
            <a:extLst>
              <a:ext uri="{FF2B5EF4-FFF2-40B4-BE49-F238E27FC236}">
                <a16:creationId xmlns:a16="http://schemas.microsoft.com/office/drawing/2014/main" id="{779D0689-C929-406C-B001-8A53EE320373}"/>
              </a:ext>
            </a:extLst>
          </p:cNvPr>
          <p:cNvSpPr>
            <a:spLocks noGrp="1"/>
          </p:cNvSpPr>
          <p:nvPr>
            <p:ph idx="1"/>
          </p:nvPr>
        </p:nvSpPr>
        <p:spPr/>
        <p:txBody>
          <a:bodyPr/>
          <a:lstStyle/>
          <a:p>
            <a:r>
              <a:rPr lang="en-US" dirty="0"/>
              <a:t>It is not against any Bureau of Alcohol, Tobacco and Firearms (ATF) regulation or federal law to ship your entries via privately owned shipping company (UPS or FedEx) for analytical purposes. However, IT IS ILLEGAL TO SHIP ALCOHOLIC BEVERAGES VIA THE U.S. POSTAL SERVICE. Private shipping companies have the right to refuse your shipment if they are informed that the package contains glass and alcoholic beverages. Entrants can identify package contents as “State Fair Exhibit”.</a:t>
            </a:r>
          </a:p>
        </p:txBody>
      </p:sp>
    </p:spTree>
    <p:extLst>
      <p:ext uri="{BB962C8B-B14F-4D97-AF65-F5344CB8AC3E}">
        <p14:creationId xmlns:p14="http://schemas.microsoft.com/office/powerpoint/2010/main" val="1337485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4702</TotalTime>
  <Words>1325</Words>
  <Application>Microsoft Office PowerPoint</Application>
  <PresentationFormat>Widescreen</PresentationFormat>
  <Paragraphs>178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Wine Competitions</vt:lpstr>
      <vt:lpstr>What we’ll cover</vt:lpstr>
      <vt:lpstr>Why compete?</vt:lpstr>
      <vt:lpstr>Considerations for Wine Competitions</vt:lpstr>
      <vt:lpstr>Preparing Your Entries</vt:lpstr>
      <vt:lpstr>Shipping</vt:lpstr>
      <vt:lpstr>Shipping, Cont’d</vt:lpstr>
      <vt:lpstr>Shipping Euphemisms </vt:lpstr>
      <vt:lpstr>Shipping, concluded</vt:lpstr>
      <vt:lpstr>Which Contests to Enter?</vt:lpstr>
      <vt:lpstr>Which Contests to Enter?</vt:lpstr>
      <vt:lpstr>Contests I Have Entered</vt:lpstr>
      <vt:lpstr>New State Fairs I’ll Be Checking Out</vt:lpstr>
      <vt:lpstr>Processing the Feedback</vt:lpstr>
      <vt:lpstr>Processing the Feedback Cont’d</vt:lpstr>
      <vt:lpstr>Consistency?</vt:lpstr>
      <vt:lpstr>Conclusions</vt:lpstr>
      <vt:lpstr>Q &amp;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Wine Competitions</dc:title>
  <dc:creator>Greg Stricker</dc:creator>
  <cp:lastModifiedBy>Greg Stricker</cp:lastModifiedBy>
  <cp:revision>56</cp:revision>
  <dcterms:created xsi:type="dcterms:W3CDTF">2021-09-08T19:51:27Z</dcterms:created>
  <dcterms:modified xsi:type="dcterms:W3CDTF">2021-09-16T21:24:41Z</dcterms:modified>
</cp:coreProperties>
</file>