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63" r:id="rId5"/>
    <p:sldId id="262" r:id="rId6"/>
    <p:sldId id="271" r:id="rId7"/>
    <p:sldId id="272" r:id="rId8"/>
    <p:sldId id="264" r:id="rId9"/>
    <p:sldId id="261" r:id="rId10"/>
    <p:sldId id="265" r:id="rId11"/>
    <p:sldId id="260" r:id="rId12"/>
    <p:sldId id="266" r:id="rId13"/>
    <p:sldId id="259" r:id="rId14"/>
    <p:sldId id="267" r:id="rId15"/>
    <p:sldId id="257" r:id="rId16"/>
    <p:sldId id="268"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4C04C-8EBF-6149-22AB-E1C881CC58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836567-CCC1-DB8C-971C-18EFF5E02A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A23B11-7030-474E-2DCD-BB3D069167B3}"/>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5" name="Footer Placeholder 4">
            <a:extLst>
              <a:ext uri="{FF2B5EF4-FFF2-40B4-BE49-F238E27FC236}">
                <a16:creationId xmlns:a16="http://schemas.microsoft.com/office/drawing/2014/main" id="{D4D8F333-293E-BD38-A2AD-23AFCC455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31AD9-6EDE-727C-7425-DE85AE5F8445}"/>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417688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4D462-19C1-DC2B-9435-C5C801FF5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76793C-F695-C034-7D94-850A686B09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F864B-FB1B-3D3E-59C8-F58168C9BF89}"/>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5" name="Footer Placeholder 4">
            <a:extLst>
              <a:ext uri="{FF2B5EF4-FFF2-40B4-BE49-F238E27FC236}">
                <a16:creationId xmlns:a16="http://schemas.microsoft.com/office/drawing/2014/main" id="{CDE91854-69D1-BD77-E42C-D42FD72DE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0C0C6-7F5D-E7FA-5FFF-5D8F80B49A38}"/>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94519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53A83-8929-9052-3F7C-8DD2CFB189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777ABD-AE65-2609-43E5-F5BD320854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3BBDA1-6875-C9AA-1963-0D5511397B55}"/>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5" name="Footer Placeholder 4">
            <a:extLst>
              <a:ext uri="{FF2B5EF4-FFF2-40B4-BE49-F238E27FC236}">
                <a16:creationId xmlns:a16="http://schemas.microsoft.com/office/drawing/2014/main" id="{D85D16E8-4F14-4F9F-3010-377F39F62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04AF7-A12C-7284-160A-84DD07CD36A8}"/>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33725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E6448-CB58-2DF3-E6D8-648EFD17C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F1C234-C0E7-FC66-375C-5EE0EF34C3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4DC698-F255-EFA6-5AD2-A99B4E4F3C25}"/>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5" name="Footer Placeholder 4">
            <a:extLst>
              <a:ext uri="{FF2B5EF4-FFF2-40B4-BE49-F238E27FC236}">
                <a16:creationId xmlns:a16="http://schemas.microsoft.com/office/drawing/2014/main" id="{8494560C-9C92-E717-6E1E-240D259AF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372002-19E0-2FA4-D9C6-A2D2C0AE7084}"/>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234077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8B28A-E2A0-07C8-8503-A5FADA7929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B6E062-6A60-BC58-7278-A55125855D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14EA22-2449-7932-72D4-462C570F9F73}"/>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5" name="Footer Placeholder 4">
            <a:extLst>
              <a:ext uri="{FF2B5EF4-FFF2-40B4-BE49-F238E27FC236}">
                <a16:creationId xmlns:a16="http://schemas.microsoft.com/office/drawing/2014/main" id="{474A176E-5A2F-5D6F-5008-6914DCD2F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85266-3BD3-915C-F425-A53FDABB8F46}"/>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107779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4553-8D5E-C052-01BF-F9E5042640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16EBD-4E88-29AE-5967-425D9D1894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FF17F2-92EE-AB41-9E1A-DCFF7179AC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13F462-92FC-B305-2B41-4D6B23DE48D4}"/>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6" name="Footer Placeholder 5">
            <a:extLst>
              <a:ext uri="{FF2B5EF4-FFF2-40B4-BE49-F238E27FC236}">
                <a16:creationId xmlns:a16="http://schemas.microsoft.com/office/drawing/2014/main" id="{A6116D6C-3D48-1DFD-2CA9-5446AD54A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7D11CD-F6D9-B8E6-2F6B-1C7F4098C2A0}"/>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318472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D3D70-0BE9-CF51-0E36-1A06CF024E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BE5B79-FB22-0883-9738-FD3106C1C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70C714-B254-C26E-FB80-95D53E049B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7323EA-8638-06EE-D52C-8C9F7AD7C8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A4B72-9CE1-704C-B377-36510D0A23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1D487D-C46A-8C9E-2964-BF7E88D158D5}"/>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8" name="Footer Placeholder 7">
            <a:extLst>
              <a:ext uri="{FF2B5EF4-FFF2-40B4-BE49-F238E27FC236}">
                <a16:creationId xmlns:a16="http://schemas.microsoft.com/office/drawing/2014/main" id="{0B09E3DA-3468-C886-6FD9-00E71E81EB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36D180-8D28-6990-31BE-215C303D99DB}"/>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11715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9D63-0930-CEB0-6416-2E30C89F28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105E33-A4E0-FADC-CE12-1E60CDB6C0F1}"/>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4" name="Footer Placeholder 3">
            <a:extLst>
              <a:ext uri="{FF2B5EF4-FFF2-40B4-BE49-F238E27FC236}">
                <a16:creationId xmlns:a16="http://schemas.microsoft.com/office/drawing/2014/main" id="{66D320A3-7BB6-2746-5AA9-A06054495A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EC162F-251C-1D71-3259-E088B2A4A937}"/>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125919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C30B2C-3AF4-A35E-0AC0-8051E8F10452}"/>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3" name="Footer Placeholder 2">
            <a:extLst>
              <a:ext uri="{FF2B5EF4-FFF2-40B4-BE49-F238E27FC236}">
                <a16:creationId xmlns:a16="http://schemas.microsoft.com/office/drawing/2014/main" id="{CA4C78D9-B278-6413-810B-8FD3199919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BC06DF-C035-AE4F-53AB-D79E2702BC86}"/>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98645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9088F-0EF7-1C07-FC13-D72E810029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14E933-45A1-D77B-B313-BBCE0EE2A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3F6612-8D4B-9CB1-625F-021644118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D5F0-2B37-3213-130F-720F43E65964}"/>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6" name="Footer Placeholder 5">
            <a:extLst>
              <a:ext uri="{FF2B5EF4-FFF2-40B4-BE49-F238E27FC236}">
                <a16:creationId xmlns:a16="http://schemas.microsoft.com/office/drawing/2014/main" id="{C276DF0A-13D1-4DC9-AA29-3E3710485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EAAB23-BE78-BBA5-B4D0-5D3286CCF3FF}"/>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91335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33C5-95F8-CC72-712C-A77039151F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2F5A7C-52FC-74C8-C20B-4A31402743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7AB007-2141-F5EE-1D49-FE33B37D5D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90A76-03C6-014C-B8A3-81DFCFF43369}"/>
              </a:ext>
            </a:extLst>
          </p:cNvPr>
          <p:cNvSpPr>
            <a:spLocks noGrp="1"/>
          </p:cNvSpPr>
          <p:nvPr>
            <p:ph type="dt" sz="half" idx="10"/>
          </p:nvPr>
        </p:nvSpPr>
        <p:spPr/>
        <p:txBody>
          <a:bodyPr/>
          <a:lstStyle/>
          <a:p>
            <a:fld id="{DAEB5D17-89BF-4B66-B8B7-1EF4F34BD2C3}" type="datetimeFigureOut">
              <a:rPr lang="en-US" smtClean="0"/>
              <a:t>9/18/2023</a:t>
            </a:fld>
            <a:endParaRPr lang="en-US"/>
          </a:p>
        </p:txBody>
      </p:sp>
      <p:sp>
        <p:nvSpPr>
          <p:cNvPr id="6" name="Footer Placeholder 5">
            <a:extLst>
              <a:ext uri="{FF2B5EF4-FFF2-40B4-BE49-F238E27FC236}">
                <a16:creationId xmlns:a16="http://schemas.microsoft.com/office/drawing/2014/main" id="{11F9ECE7-8907-1801-C90C-6A493EE5C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62EAC-586F-EB1E-7457-4219F0CD170B}"/>
              </a:ext>
            </a:extLst>
          </p:cNvPr>
          <p:cNvSpPr>
            <a:spLocks noGrp="1"/>
          </p:cNvSpPr>
          <p:nvPr>
            <p:ph type="sldNum" sz="quarter" idx="12"/>
          </p:nvPr>
        </p:nvSpPr>
        <p:spPr/>
        <p:txBody>
          <a:bodyPr/>
          <a:lstStyle/>
          <a:p>
            <a:fld id="{3630601B-8A08-480C-8B64-317BAA18E419}" type="slidenum">
              <a:rPr lang="en-US" smtClean="0"/>
              <a:t>‹#›</a:t>
            </a:fld>
            <a:endParaRPr lang="en-US"/>
          </a:p>
        </p:txBody>
      </p:sp>
    </p:spTree>
    <p:extLst>
      <p:ext uri="{BB962C8B-B14F-4D97-AF65-F5344CB8AC3E}">
        <p14:creationId xmlns:p14="http://schemas.microsoft.com/office/powerpoint/2010/main" val="10671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E81706-781D-A719-A048-7B4A15BA31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ADAFD1-2EF2-89DA-934B-4F9F40D8C9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DB763B-309C-4659-EAF4-B883E23E52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B5D17-89BF-4B66-B8B7-1EF4F34BD2C3}" type="datetimeFigureOut">
              <a:rPr lang="en-US" smtClean="0"/>
              <a:t>9/18/2023</a:t>
            </a:fld>
            <a:endParaRPr lang="en-US"/>
          </a:p>
        </p:txBody>
      </p:sp>
      <p:sp>
        <p:nvSpPr>
          <p:cNvPr id="5" name="Footer Placeholder 4">
            <a:extLst>
              <a:ext uri="{FF2B5EF4-FFF2-40B4-BE49-F238E27FC236}">
                <a16:creationId xmlns:a16="http://schemas.microsoft.com/office/drawing/2014/main" id="{E3B0D8E5-E741-3BD0-4E2E-7381BD598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BA8B04-4537-F94D-F190-10046D819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0601B-8A08-480C-8B64-317BAA18E419}" type="slidenum">
              <a:rPr lang="en-US" smtClean="0"/>
              <a:t>‹#›</a:t>
            </a:fld>
            <a:endParaRPr lang="en-US"/>
          </a:p>
        </p:txBody>
      </p:sp>
    </p:spTree>
    <p:extLst>
      <p:ext uri="{BB962C8B-B14F-4D97-AF65-F5344CB8AC3E}">
        <p14:creationId xmlns:p14="http://schemas.microsoft.com/office/powerpoint/2010/main" val="158572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video" Target="https://www.youtube.com/embed/B95HXiIvYw4?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video" Target="https://www.youtube.com/embed/5aRFX3Sb6dg?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video" Target="https://www.youtube.com/embed/AFsWWJYh0q4?feature=oembe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6.xml"/><Relationship Id="rId1" Type="http://schemas.openxmlformats.org/officeDocument/2006/relationships/video" Target="https://www.youtube.com/embed/ov9pIjFZ5Aw?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video" Target="https://www.youtube.com/embed/8qijM5oN7EY?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ideo" Target="https://www.youtube.com/embed/wzHRhmc2drU?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video" Target="https://www.youtube.com/embed/A0t0emen69M?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video" Target="https://www.youtube.com/embed/-0xVoqRjaQc?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32C476-5E0A-A89A-FE51-B50E4F4A9C41}"/>
              </a:ext>
            </a:extLst>
          </p:cNvPr>
          <p:cNvPicPr/>
          <p:nvPr/>
        </p:nvPicPr>
        <p:blipFill>
          <a:blip r:embed="rId2"/>
          <a:stretch>
            <a:fillRect/>
          </a:stretch>
        </p:blipFill>
        <p:spPr>
          <a:xfrm>
            <a:off x="2917190" y="-296174"/>
            <a:ext cx="6357620" cy="7033404"/>
          </a:xfrm>
          <a:prstGeom prst="rect">
            <a:avLst/>
          </a:prstGeom>
        </p:spPr>
      </p:pic>
    </p:spTree>
    <p:extLst>
      <p:ext uri="{BB962C8B-B14F-4D97-AF65-F5344CB8AC3E}">
        <p14:creationId xmlns:p14="http://schemas.microsoft.com/office/powerpoint/2010/main" val="4260537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50938F-8779-A086-5291-7D12F901512A}"/>
              </a:ext>
            </a:extLst>
          </p:cNvPr>
          <p:cNvSpPr>
            <a:spLocks noGrp="1"/>
          </p:cNvSpPr>
          <p:nvPr>
            <p:ph type="title"/>
          </p:nvPr>
        </p:nvSpPr>
        <p:spPr/>
        <p:txBody>
          <a:bodyPr/>
          <a:lstStyle/>
          <a:p>
            <a:r>
              <a:rPr lang="en-US" b="1" dirty="0"/>
              <a:t>Vidal Blanc</a:t>
            </a:r>
          </a:p>
        </p:txBody>
      </p:sp>
      <p:sp>
        <p:nvSpPr>
          <p:cNvPr id="4" name="Content Placeholder 3">
            <a:extLst>
              <a:ext uri="{FF2B5EF4-FFF2-40B4-BE49-F238E27FC236}">
                <a16:creationId xmlns:a16="http://schemas.microsoft.com/office/drawing/2014/main" id="{C635C167-FB58-D84E-2A79-1FF9F724484F}"/>
              </a:ext>
            </a:extLst>
          </p:cNvPr>
          <p:cNvSpPr>
            <a:spLocks noGrp="1"/>
          </p:cNvSpPr>
          <p:nvPr>
            <p:ph idx="1"/>
          </p:nvPr>
        </p:nvSpPr>
        <p:spPr>
          <a:xfrm>
            <a:off x="838200" y="1437435"/>
            <a:ext cx="10515600" cy="5118639"/>
          </a:xfrm>
        </p:spPr>
        <p:txBody>
          <a:bodyPr>
            <a:normAutofit fontScale="92500" lnSpcReduction="10000"/>
          </a:bodyPr>
          <a:lstStyle/>
          <a:p>
            <a:pPr marL="0" marR="0" indent="0" algn="l">
              <a:spcBef>
                <a:spcPts val="0"/>
              </a:spcBef>
              <a:spcAft>
                <a:spcPts val="0"/>
              </a:spcAft>
              <a:buNone/>
            </a:pPr>
            <a:r>
              <a:rPr lang="en-US" sz="1900" b="0" i="0" dirty="0">
                <a:solidFill>
                  <a:srgbClr val="1D2228"/>
                </a:solidFill>
                <a:effectLst/>
                <a:latin typeface="Calibri" panose="020F0502020204030204" pitchFamily="34" charset="0"/>
              </a:rPr>
              <a:t>A white hybrid grape produced from Vitis vinifera variety </a:t>
            </a:r>
            <a:r>
              <a:rPr lang="en-US" sz="1900" b="0" i="0" dirty="0" err="1">
                <a:solidFill>
                  <a:srgbClr val="1D2228"/>
                </a:solidFill>
                <a:effectLst/>
                <a:latin typeface="Calibri" panose="020F0502020204030204" pitchFamily="34" charset="0"/>
              </a:rPr>
              <a:t>Ugni</a:t>
            </a:r>
            <a:r>
              <a:rPr lang="en-US" sz="1900" b="0" i="0" dirty="0">
                <a:solidFill>
                  <a:srgbClr val="1D2228"/>
                </a:solidFill>
                <a:effectLst/>
                <a:latin typeface="Calibri" panose="020F0502020204030204" pitchFamily="34" charset="0"/>
              </a:rPr>
              <a:t> </a:t>
            </a:r>
            <a:r>
              <a:rPr lang="en-US" sz="1900" b="0" i="0" dirty="0" err="1">
                <a:solidFill>
                  <a:srgbClr val="1D2228"/>
                </a:solidFill>
                <a:effectLst/>
                <a:latin typeface="Calibri" panose="020F0502020204030204" pitchFamily="34" charset="0"/>
              </a:rPr>
              <a:t>blanc</a:t>
            </a:r>
            <a:r>
              <a:rPr lang="en-US" sz="1900" b="0" i="0" dirty="0">
                <a:solidFill>
                  <a:srgbClr val="1D2228"/>
                </a:solidFill>
                <a:effectLst/>
                <a:latin typeface="Calibri" panose="020F0502020204030204" pitchFamily="34" charset="0"/>
              </a:rPr>
              <a:t> (aka </a:t>
            </a:r>
            <a:r>
              <a:rPr lang="en-US" sz="1900" b="0" i="0" dirty="0" err="1">
                <a:solidFill>
                  <a:srgbClr val="1D2228"/>
                </a:solidFill>
                <a:effectLst/>
                <a:latin typeface="Calibri" panose="020F0502020204030204" pitchFamily="34" charset="0"/>
              </a:rPr>
              <a:t>Trebbiano</a:t>
            </a:r>
            <a:r>
              <a:rPr lang="en-US" sz="1900" b="0" i="0" dirty="0">
                <a:solidFill>
                  <a:srgbClr val="1D2228"/>
                </a:solidFill>
                <a:effectLst/>
                <a:latin typeface="Calibri" panose="020F0502020204030204" pitchFamily="34" charset="0"/>
              </a:rPr>
              <a:t> Toscano) and another hybrid Rayon d’or created by Seibel.  It was developed in the 1930s by French breeder Jean Louis Vidal.  He created it for production of cognac.  However, due to winter hardiness it is mostly cultivated in Canada and US.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The wine tends to be fruity with aroma notes of pineapple and grapefruit.  It is acidic with high sugar potential.</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Wikipedia</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Vidal Blanc is medium bodied, crisp and clean typically with flavors of pear, apple and citrus fruits.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The grapes are rot resistant and can stay on the vine longer than other varietals, and thus often used to make late harvest wine.  It is perhaps the most </a:t>
            </a:r>
            <a:r>
              <a:rPr lang="en-US" sz="1900" b="0" i="0" dirty="0" err="1">
                <a:solidFill>
                  <a:srgbClr val="1D2228"/>
                </a:solidFill>
                <a:effectLst/>
                <a:latin typeface="Calibri" panose="020F0502020204030204" pitchFamily="34" charset="0"/>
              </a:rPr>
              <a:t>versital</a:t>
            </a:r>
            <a:r>
              <a:rPr lang="en-US" sz="1900" b="0" i="0" dirty="0">
                <a:solidFill>
                  <a:srgbClr val="1D2228"/>
                </a:solidFill>
                <a:effectLst/>
                <a:latin typeface="Calibri" panose="020F0502020204030204" pitchFamily="34" charset="0"/>
              </a:rPr>
              <a:t> of MO grapes – dry, sweet, ice or late harvest, and sparkling.</a:t>
            </a:r>
          </a:p>
          <a:p>
            <a:pPr marL="0" marR="0" indent="0" algn="l">
              <a:spcBef>
                <a:spcPts val="0"/>
              </a:spcBef>
              <a:spcAft>
                <a:spcPts val="0"/>
              </a:spcAft>
              <a:buNone/>
            </a:pPr>
            <a:endParaRPr lang="en-US" sz="19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900" b="0" i="0" dirty="0">
                <a:solidFill>
                  <a:srgbClr val="1D2228"/>
                </a:solidFill>
                <a:effectLst/>
                <a:latin typeface="Calibri" panose="020F0502020204030204" pitchFamily="34" charset="0"/>
              </a:rPr>
              <a:t>Vidal Blanc represents 5.9% of grapes grown in MO, covering 98.8 acres.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Flavors -  Pear, apple, citrus and other fruits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Taste – medium bodies, crisp and clean</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Food pairings -  seafood, chicken, cheese, fruits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Recipe  -  Chicken and Cheese Dip</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MO Wine Board</a:t>
            </a:r>
          </a:p>
          <a:p>
            <a:pPr marL="0" indent="0">
              <a:buNone/>
            </a:pPr>
            <a:endParaRPr lang="en-US" dirty="0"/>
          </a:p>
        </p:txBody>
      </p:sp>
    </p:spTree>
    <p:extLst>
      <p:ext uri="{BB962C8B-B14F-4D97-AF65-F5344CB8AC3E}">
        <p14:creationId xmlns:p14="http://schemas.microsoft.com/office/powerpoint/2010/main" val="1320253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EC92A-E040-37DC-9C6B-4B83202FD25C}"/>
              </a:ext>
            </a:extLst>
          </p:cNvPr>
          <p:cNvSpPr>
            <a:spLocks noGrp="1"/>
          </p:cNvSpPr>
          <p:nvPr>
            <p:ph type="title"/>
          </p:nvPr>
        </p:nvSpPr>
        <p:spPr/>
        <p:txBody>
          <a:bodyPr/>
          <a:lstStyle/>
          <a:p>
            <a:r>
              <a:rPr lang="en-US" b="1" i="0" dirty="0">
                <a:solidFill>
                  <a:srgbClr val="0F0F0F"/>
                </a:solidFill>
                <a:effectLst/>
                <a:latin typeface="YouTube Sans"/>
              </a:rPr>
              <a:t>Vidal Blanc</a:t>
            </a:r>
            <a:br>
              <a:rPr lang="en-US" b="1" i="0" dirty="0">
                <a:solidFill>
                  <a:srgbClr val="0F0F0F"/>
                </a:solidFill>
                <a:effectLst/>
                <a:latin typeface="YouTube Sans"/>
              </a:rPr>
            </a:br>
            <a:endParaRPr lang="en-US" dirty="0"/>
          </a:p>
        </p:txBody>
      </p:sp>
      <p:pic>
        <p:nvPicPr>
          <p:cNvPr id="4" name="Online Media 3" title="Missouri Wines Celebrates Vidal Blanc">
            <a:hlinkClick r:id="" action="ppaction://media"/>
            <a:extLst>
              <a:ext uri="{FF2B5EF4-FFF2-40B4-BE49-F238E27FC236}">
                <a16:creationId xmlns:a16="http://schemas.microsoft.com/office/drawing/2014/main" id="{20EBDFC8-7392-CD67-97A4-71664AA710DD}"/>
              </a:ext>
            </a:extLst>
          </p:cNvPr>
          <p:cNvPicPr>
            <a:picLocks noRot="1" noChangeAspect="1"/>
          </p:cNvPicPr>
          <p:nvPr>
            <a:videoFile r:link="rId1"/>
          </p:nvPr>
        </p:nvPicPr>
        <p:blipFill>
          <a:blip r:embed="rId3"/>
          <a:stretch>
            <a:fillRect/>
          </a:stretch>
        </p:blipFill>
        <p:spPr>
          <a:xfrm>
            <a:off x="1348509" y="1175050"/>
            <a:ext cx="9232767" cy="5216513"/>
          </a:xfrm>
          <a:prstGeom prst="rect">
            <a:avLst/>
          </a:prstGeom>
        </p:spPr>
      </p:pic>
    </p:spTree>
    <p:extLst>
      <p:ext uri="{BB962C8B-B14F-4D97-AF65-F5344CB8AC3E}">
        <p14:creationId xmlns:p14="http://schemas.microsoft.com/office/powerpoint/2010/main" val="2771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A52DB5-5F60-9528-D661-2F858828080F}"/>
              </a:ext>
            </a:extLst>
          </p:cNvPr>
          <p:cNvSpPr>
            <a:spLocks noGrp="1"/>
          </p:cNvSpPr>
          <p:nvPr>
            <p:ph type="title"/>
          </p:nvPr>
        </p:nvSpPr>
        <p:spPr/>
        <p:txBody>
          <a:bodyPr/>
          <a:lstStyle/>
          <a:p>
            <a:r>
              <a:rPr lang="en-US" b="1" dirty="0" err="1"/>
              <a:t>Chardonel</a:t>
            </a:r>
            <a:endParaRPr lang="en-US" b="1" dirty="0"/>
          </a:p>
        </p:txBody>
      </p:sp>
      <p:sp>
        <p:nvSpPr>
          <p:cNvPr id="4" name="Content Placeholder 3">
            <a:extLst>
              <a:ext uri="{FF2B5EF4-FFF2-40B4-BE49-F238E27FC236}">
                <a16:creationId xmlns:a16="http://schemas.microsoft.com/office/drawing/2014/main" id="{B6FDD3D8-F091-ACA7-A5DB-3819B66B0108}"/>
              </a:ext>
            </a:extLst>
          </p:cNvPr>
          <p:cNvSpPr>
            <a:spLocks noGrp="1"/>
          </p:cNvSpPr>
          <p:nvPr>
            <p:ph idx="1"/>
          </p:nvPr>
        </p:nvSpPr>
        <p:spPr/>
        <p:txBody>
          <a:bodyPr/>
          <a:lstStyle/>
          <a:p>
            <a:pPr marL="0" marR="0" indent="0" algn="l">
              <a:spcBef>
                <a:spcPts val="0"/>
              </a:spcBef>
              <a:spcAft>
                <a:spcPts val="0"/>
              </a:spcAft>
              <a:buNone/>
            </a:pPr>
            <a:r>
              <a:rPr lang="en-US" sz="1800" b="0" i="0" dirty="0" err="1">
                <a:solidFill>
                  <a:srgbClr val="1D2228"/>
                </a:solidFill>
                <a:effectLst/>
                <a:latin typeface="Calibri" panose="020F0502020204030204" pitchFamily="34" charset="0"/>
              </a:rPr>
              <a:t>Chardonel</a:t>
            </a:r>
            <a:r>
              <a:rPr lang="en-US" sz="1800" b="0" i="0" dirty="0">
                <a:solidFill>
                  <a:srgbClr val="1D2228"/>
                </a:solidFill>
                <a:effectLst/>
                <a:latin typeface="Calibri" panose="020F0502020204030204" pitchFamily="34" charset="0"/>
              </a:rPr>
              <a:t> is a late ripening hybrid.  A cross made by the New York State Agricultural Experiment Station, in 1953 of French American hybrid Seyval and </a:t>
            </a:r>
            <a:r>
              <a:rPr lang="en-US" sz="1800" b="0" i="0" dirty="0" err="1">
                <a:solidFill>
                  <a:srgbClr val="1D2228"/>
                </a:solidFill>
                <a:effectLst/>
                <a:latin typeface="Calibri" panose="020F0502020204030204" pitchFamily="34" charset="0"/>
              </a:rPr>
              <a:t>vitis</a:t>
            </a:r>
            <a:r>
              <a:rPr lang="en-US" sz="1800" b="0" i="0" dirty="0">
                <a:solidFill>
                  <a:srgbClr val="1D2228"/>
                </a:solidFill>
                <a:effectLst/>
                <a:latin typeface="Calibri" panose="020F0502020204030204" pitchFamily="34" charset="0"/>
              </a:rPr>
              <a:t> vinifera Chardonnay.  It is combines high productivity and cold hardiness.</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Wikipedia</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err="1">
                <a:solidFill>
                  <a:srgbClr val="1D2228"/>
                </a:solidFill>
                <a:effectLst/>
                <a:latin typeface="Calibri" panose="020F0502020204030204" pitchFamily="34" charset="0"/>
              </a:rPr>
              <a:t>Chardonel</a:t>
            </a:r>
            <a:r>
              <a:rPr lang="en-US" sz="1800" b="0" i="0" dirty="0">
                <a:solidFill>
                  <a:srgbClr val="1D2228"/>
                </a:solidFill>
                <a:effectLst/>
                <a:latin typeface="Calibri" panose="020F0502020204030204" pitchFamily="34" charset="0"/>
              </a:rPr>
              <a:t> is a full-bodied wine.  It represents 7.2% of the grapes grown in MO covering 195.5 acres.</a:t>
            </a:r>
          </a:p>
          <a:p>
            <a:pPr marL="0" marR="0" indent="0" algn="l">
              <a:spcBef>
                <a:spcPts val="0"/>
              </a:spcBef>
              <a:spcAft>
                <a:spcPts val="0"/>
              </a:spcAft>
              <a:buNone/>
            </a:pPr>
            <a:endParaRPr lang="en-US" sz="18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Flavors – pear, apple, apricot, and oak</a:t>
            </a:r>
          </a:p>
          <a:p>
            <a:pPr marL="0" marR="0" indent="0" algn="l">
              <a:spcBef>
                <a:spcPts val="0"/>
              </a:spcBef>
              <a:spcAft>
                <a:spcPts val="0"/>
              </a:spcAft>
              <a:buNone/>
            </a:pPr>
            <a:endParaRPr lang="en-US" sz="1800" dirty="0">
              <a:solidFill>
                <a:srgbClr val="1D2228"/>
              </a:solidFill>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Taste – full bodied, rich and complex.</a:t>
            </a:r>
          </a:p>
          <a:p>
            <a:pPr marL="0" marR="0" indent="0" algn="l">
              <a:spcBef>
                <a:spcPts val="0"/>
              </a:spcBef>
              <a:spcAft>
                <a:spcPts val="0"/>
              </a:spcAft>
              <a:buNone/>
            </a:pPr>
            <a:endParaRPr lang="en-US" sz="1800" dirty="0">
              <a:solidFill>
                <a:srgbClr val="1D2228"/>
              </a:solidFill>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Food pairings -  perhaps the most versatile for use in cooking and pairings.   Chicken, fish, creamy pasta, mushrooms, etc.  Try </a:t>
            </a:r>
            <a:r>
              <a:rPr lang="en-US" sz="1800" b="0" i="0" dirty="0" err="1">
                <a:solidFill>
                  <a:srgbClr val="1D2228"/>
                </a:solidFill>
                <a:effectLst/>
                <a:latin typeface="Calibri" panose="020F0502020204030204" pitchFamily="34" charset="0"/>
              </a:rPr>
              <a:t>Chardonel</a:t>
            </a:r>
            <a:r>
              <a:rPr lang="en-US" sz="1800" b="0" i="0" dirty="0">
                <a:solidFill>
                  <a:srgbClr val="1D2228"/>
                </a:solidFill>
                <a:effectLst/>
                <a:latin typeface="Calibri" panose="020F0502020204030204" pitchFamily="34" charset="0"/>
              </a:rPr>
              <a:t> in a variety of recipes – sauteed vegetables, pork chops, cheesy mac and cheese, deserts or cocktails</a:t>
            </a:r>
          </a:p>
          <a:p>
            <a:pPr marL="0" indent="0">
              <a:buNone/>
            </a:pPr>
            <a:endParaRPr lang="en-US" dirty="0"/>
          </a:p>
        </p:txBody>
      </p:sp>
    </p:spTree>
    <p:extLst>
      <p:ext uri="{BB962C8B-B14F-4D97-AF65-F5344CB8AC3E}">
        <p14:creationId xmlns:p14="http://schemas.microsoft.com/office/powerpoint/2010/main" val="241374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0CB5-A788-85D1-C859-22DA068E3270}"/>
              </a:ext>
            </a:extLst>
          </p:cNvPr>
          <p:cNvSpPr>
            <a:spLocks noGrp="1"/>
          </p:cNvSpPr>
          <p:nvPr>
            <p:ph type="title"/>
          </p:nvPr>
        </p:nvSpPr>
        <p:spPr/>
        <p:txBody>
          <a:bodyPr>
            <a:normAutofit/>
          </a:bodyPr>
          <a:lstStyle/>
          <a:p>
            <a:r>
              <a:rPr lang="en-US" b="1" i="0" dirty="0" err="1">
                <a:solidFill>
                  <a:srgbClr val="0F0F0F"/>
                </a:solidFill>
                <a:effectLst/>
                <a:latin typeface="YouTube Sans"/>
              </a:rPr>
              <a:t>Chardonel</a:t>
            </a:r>
            <a:br>
              <a:rPr lang="en-US" b="1" i="0" dirty="0">
                <a:solidFill>
                  <a:srgbClr val="0F0F0F"/>
                </a:solidFill>
                <a:effectLst/>
                <a:latin typeface="YouTube Sans"/>
              </a:rPr>
            </a:br>
            <a:endParaRPr lang="en-US" dirty="0"/>
          </a:p>
        </p:txBody>
      </p:sp>
      <p:pic>
        <p:nvPicPr>
          <p:cNvPr id="3" name="Online Media 2" title="St. James Winery Winemaker Series Chardonel">
            <a:hlinkClick r:id="" action="ppaction://media"/>
            <a:extLst>
              <a:ext uri="{FF2B5EF4-FFF2-40B4-BE49-F238E27FC236}">
                <a16:creationId xmlns:a16="http://schemas.microsoft.com/office/drawing/2014/main" id="{209C9AD7-DFCC-0296-5D0E-415FAEB15FE6}"/>
              </a:ext>
            </a:extLst>
          </p:cNvPr>
          <p:cNvPicPr>
            <a:picLocks noRot="1" noChangeAspect="1"/>
          </p:cNvPicPr>
          <p:nvPr>
            <a:videoFile r:link="rId1"/>
          </p:nvPr>
        </p:nvPicPr>
        <p:blipFill>
          <a:blip r:embed="rId3"/>
          <a:stretch>
            <a:fillRect/>
          </a:stretch>
        </p:blipFill>
        <p:spPr>
          <a:xfrm>
            <a:off x="1752043" y="1346355"/>
            <a:ext cx="8687914" cy="4908671"/>
          </a:xfrm>
          <a:prstGeom prst="rect">
            <a:avLst/>
          </a:prstGeom>
        </p:spPr>
      </p:pic>
    </p:spTree>
    <p:extLst>
      <p:ext uri="{BB962C8B-B14F-4D97-AF65-F5344CB8AC3E}">
        <p14:creationId xmlns:p14="http://schemas.microsoft.com/office/powerpoint/2010/main" val="104954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6D58BE-CD92-45D5-F501-EC2D5419B97A}"/>
              </a:ext>
            </a:extLst>
          </p:cNvPr>
          <p:cNvSpPr>
            <a:spLocks noGrp="1"/>
          </p:cNvSpPr>
          <p:nvPr>
            <p:ph type="title"/>
          </p:nvPr>
        </p:nvSpPr>
        <p:spPr/>
        <p:txBody>
          <a:bodyPr/>
          <a:lstStyle/>
          <a:p>
            <a:r>
              <a:rPr lang="en-US" b="1" dirty="0" err="1"/>
              <a:t>Chambourcin</a:t>
            </a:r>
            <a:endParaRPr lang="en-US" b="1" dirty="0"/>
          </a:p>
        </p:txBody>
      </p:sp>
      <p:sp>
        <p:nvSpPr>
          <p:cNvPr id="5" name="Content Placeholder 4">
            <a:extLst>
              <a:ext uri="{FF2B5EF4-FFF2-40B4-BE49-F238E27FC236}">
                <a16:creationId xmlns:a16="http://schemas.microsoft.com/office/drawing/2014/main" id="{43EF4E0E-6898-5B91-C052-BBB39BE1DA76}"/>
              </a:ext>
            </a:extLst>
          </p:cNvPr>
          <p:cNvSpPr>
            <a:spLocks noGrp="1"/>
          </p:cNvSpPr>
          <p:nvPr>
            <p:ph idx="1"/>
          </p:nvPr>
        </p:nvSpPr>
        <p:spPr>
          <a:xfrm>
            <a:off x="838200" y="1518249"/>
            <a:ext cx="10515600" cy="4822165"/>
          </a:xfrm>
        </p:spPr>
        <p:txBody>
          <a:bodyPr>
            <a:normAutofit/>
          </a:bodyPr>
          <a:lstStyle/>
          <a:p>
            <a:pPr marL="0" marR="0" indent="0" algn="l">
              <a:spcBef>
                <a:spcPts val="0"/>
              </a:spcBef>
              <a:spcAft>
                <a:spcPts val="0"/>
              </a:spcAft>
              <a:buNone/>
            </a:pPr>
            <a:r>
              <a:rPr lang="en-US" sz="1800" b="0" i="0" dirty="0">
                <a:solidFill>
                  <a:srgbClr val="1D2228"/>
                </a:solidFill>
                <a:effectLst/>
                <a:latin typeface="Calibri" panose="020F0502020204030204" pitchFamily="34" charset="0"/>
              </a:rPr>
              <a:t>Belongs to the Vitis genus in the flowering plant family Vitaceae.  It is a French American hybrid, thought its parentage is uncertain.  It was produced by </a:t>
            </a:r>
            <a:r>
              <a:rPr lang="en-US" sz="1800" b="0" i="0" dirty="0" err="1">
                <a:solidFill>
                  <a:srgbClr val="1D2228"/>
                </a:solidFill>
                <a:effectLst/>
                <a:latin typeface="Calibri" panose="020F0502020204030204" pitchFamily="34" charset="0"/>
              </a:rPr>
              <a:t>Joannes</a:t>
            </a:r>
            <a:r>
              <a:rPr lang="en-US" sz="1800" b="0" i="0" dirty="0">
                <a:solidFill>
                  <a:srgbClr val="1D2228"/>
                </a:solidFill>
                <a:effectLst/>
                <a:latin typeface="Calibri" panose="020F0502020204030204" pitchFamily="34" charset="0"/>
              </a:rPr>
              <a:t> </a:t>
            </a:r>
            <a:r>
              <a:rPr lang="en-US" sz="1800" b="0" i="0" dirty="0" err="1">
                <a:solidFill>
                  <a:srgbClr val="1D2228"/>
                </a:solidFill>
                <a:effectLst/>
                <a:latin typeface="Calibri" panose="020F0502020204030204" pitchFamily="34" charset="0"/>
              </a:rPr>
              <a:t>Seyve</a:t>
            </a:r>
            <a:r>
              <a:rPr lang="en-US" sz="1800" b="0" i="0" dirty="0">
                <a:solidFill>
                  <a:srgbClr val="1D2228"/>
                </a:solidFill>
                <a:effectLst/>
                <a:latin typeface="Calibri" panose="020F0502020204030204" pitchFamily="34" charset="0"/>
              </a:rPr>
              <a:t> who often used Seibel hybrids produced in the 1860s.    Only been available since 1963 (?).</a:t>
            </a:r>
          </a:p>
          <a:p>
            <a:pPr marL="0" marR="0" indent="0" algn="l">
              <a:spcBef>
                <a:spcPts val="0"/>
              </a:spcBef>
              <a:spcAft>
                <a:spcPts val="0"/>
              </a:spcAft>
              <a:buNone/>
            </a:pPr>
            <a:endParaRPr lang="en-US" sz="1800" dirty="0">
              <a:solidFill>
                <a:srgbClr val="1D2228"/>
              </a:solidFill>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It produces deep colored aromatic wine.  It is one of few </a:t>
            </a:r>
            <a:r>
              <a:rPr lang="en-US" sz="1800" b="0" i="0" dirty="0" err="1">
                <a:solidFill>
                  <a:srgbClr val="1D2228"/>
                </a:solidFill>
                <a:effectLst/>
                <a:latin typeface="Calibri" panose="020F0502020204030204" pitchFamily="34" charset="0"/>
              </a:rPr>
              <a:t>teinturiers</a:t>
            </a:r>
            <a:r>
              <a:rPr lang="en-US" sz="1800" b="0" i="0" dirty="0">
                <a:solidFill>
                  <a:srgbClr val="1D2228"/>
                </a:solidFill>
                <a:effectLst/>
                <a:latin typeface="Calibri" panose="020F0502020204030204" pitchFamily="34" charset="0"/>
              </a:rPr>
              <a:t>, i.e. whose juice is pink or red rather than clear.</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Wikipedia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err="1">
                <a:solidFill>
                  <a:srgbClr val="1D2228"/>
                </a:solidFill>
                <a:effectLst/>
                <a:latin typeface="Calibri" panose="020F0502020204030204" pitchFamily="34" charset="0"/>
              </a:rPr>
              <a:t>Chambourcin</a:t>
            </a:r>
            <a:r>
              <a:rPr lang="en-US" sz="1800" b="0" i="0" dirty="0">
                <a:solidFill>
                  <a:srgbClr val="1D2228"/>
                </a:solidFill>
                <a:effectLst/>
                <a:latin typeface="Calibri" panose="020F0502020204030204" pitchFamily="34" charset="0"/>
              </a:rPr>
              <a:t> represents 11.5 % of grapes grown in MO, covering 195.5 acres.  Second most in MO.</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Flavors – cherry and light oak; plum, black pepper and earth notes.</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Taste – smooth, medium bodies with soft tannins</a:t>
            </a:r>
          </a:p>
          <a:p>
            <a:pPr marL="0" marR="0" indent="0" algn="l">
              <a:spcBef>
                <a:spcPts val="0"/>
              </a:spcBef>
              <a:spcAft>
                <a:spcPts val="0"/>
              </a:spcAft>
              <a:buNone/>
            </a:pPr>
            <a:endParaRPr lang="en-US" sz="18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Food Pairings – pork loin, </a:t>
            </a:r>
            <a:r>
              <a:rPr lang="en-US" sz="1800" b="0" i="0" dirty="0" err="1">
                <a:solidFill>
                  <a:srgbClr val="1D2228"/>
                </a:solidFill>
                <a:effectLst/>
                <a:latin typeface="Calibri" panose="020F0502020204030204" pitchFamily="34" charset="0"/>
              </a:rPr>
              <a:t>bugers</a:t>
            </a:r>
            <a:r>
              <a:rPr lang="en-US" sz="1800" b="0" i="0" dirty="0">
                <a:solidFill>
                  <a:srgbClr val="1D2228"/>
                </a:solidFill>
                <a:effectLst/>
                <a:latin typeface="Calibri" panose="020F0502020204030204" pitchFamily="34" charset="0"/>
              </a:rPr>
              <a:t>, red sauce, mushrooms, cobbler, chocolate cake.</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indent="0">
              <a:buNone/>
            </a:pPr>
            <a:endParaRPr lang="en-US" dirty="0"/>
          </a:p>
        </p:txBody>
      </p:sp>
    </p:spTree>
    <p:extLst>
      <p:ext uri="{BB962C8B-B14F-4D97-AF65-F5344CB8AC3E}">
        <p14:creationId xmlns:p14="http://schemas.microsoft.com/office/powerpoint/2010/main" val="3425029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Through the Grapevine: Chambourcin">
            <a:hlinkClick r:id="" action="ppaction://media"/>
            <a:extLst>
              <a:ext uri="{FF2B5EF4-FFF2-40B4-BE49-F238E27FC236}">
                <a16:creationId xmlns:a16="http://schemas.microsoft.com/office/drawing/2014/main" id="{68FDEE64-ECAB-A024-F42F-26D02E84BFB5}"/>
              </a:ext>
            </a:extLst>
          </p:cNvPr>
          <p:cNvPicPr>
            <a:picLocks noRot="1" noChangeAspect="1"/>
          </p:cNvPicPr>
          <p:nvPr>
            <a:videoFile r:link="rId1"/>
          </p:nvPr>
        </p:nvPicPr>
        <p:blipFill>
          <a:blip r:embed="rId3"/>
          <a:stretch>
            <a:fillRect/>
          </a:stretch>
        </p:blipFill>
        <p:spPr>
          <a:xfrm>
            <a:off x="1604335" y="1173007"/>
            <a:ext cx="8983330" cy="5075582"/>
          </a:xfrm>
          <a:prstGeom prst="rect">
            <a:avLst/>
          </a:prstGeom>
        </p:spPr>
      </p:pic>
      <p:sp>
        <p:nvSpPr>
          <p:cNvPr id="3" name="Title 2">
            <a:extLst>
              <a:ext uri="{FF2B5EF4-FFF2-40B4-BE49-F238E27FC236}">
                <a16:creationId xmlns:a16="http://schemas.microsoft.com/office/drawing/2014/main" id="{9AAE57A9-3721-411D-5394-2A5208269CBD}"/>
              </a:ext>
            </a:extLst>
          </p:cNvPr>
          <p:cNvSpPr>
            <a:spLocks noGrp="1"/>
          </p:cNvSpPr>
          <p:nvPr>
            <p:ph type="title"/>
          </p:nvPr>
        </p:nvSpPr>
        <p:spPr>
          <a:xfrm>
            <a:off x="744613" y="618458"/>
            <a:ext cx="9843052" cy="444137"/>
          </a:xfrm>
        </p:spPr>
        <p:txBody>
          <a:bodyPr>
            <a:normAutofit fontScale="90000"/>
          </a:bodyPr>
          <a:lstStyle/>
          <a:p>
            <a:r>
              <a:rPr lang="en-US" sz="4900" b="1" i="0" dirty="0" err="1">
                <a:solidFill>
                  <a:srgbClr val="0F0F0F"/>
                </a:solidFill>
                <a:effectLst/>
                <a:latin typeface="YouTube Sans"/>
              </a:rPr>
              <a:t>Chambourcin</a:t>
            </a:r>
            <a:br>
              <a:rPr lang="en-US" b="1" i="0" dirty="0">
                <a:solidFill>
                  <a:srgbClr val="0F0F0F"/>
                </a:solidFill>
                <a:effectLst/>
                <a:latin typeface="YouTube Sans"/>
              </a:rPr>
            </a:br>
            <a:endParaRPr lang="en-US" dirty="0"/>
          </a:p>
        </p:txBody>
      </p:sp>
    </p:spTree>
    <p:extLst>
      <p:ext uri="{BB962C8B-B14F-4D97-AF65-F5344CB8AC3E}">
        <p14:creationId xmlns:p14="http://schemas.microsoft.com/office/powerpoint/2010/main" val="189334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600C07-CA86-874B-1A5A-EFD86D0B85DB}"/>
              </a:ext>
            </a:extLst>
          </p:cNvPr>
          <p:cNvSpPr>
            <a:spLocks noGrp="1"/>
          </p:cNvSpPr>
          <p:nvPr>
            <p:ph type="title"/>
          </p:nvPr>
        </p:nvSpPr>
        <p:spPr/>
        <p:txBody>
          <a:bodyPr/>
          <a:lstStyle/>
          <a:p>
            <a:r>
              <a:rPr lang="en-US" b="1" dirty="0"/>
              <a:t>Norton</a:t>
            </a:r>
          </a:p>
        </p:txBody>
      </p:sp>
      <p:sp>
        <p:nvSpPr>
          <p:cNvPr id="4" name="Content Placeholder 3">
            <a:extLst>
              <a:ext uri="{FF2B5EF4-FFF2-40B4-BE49-F238E27FC236}">
                <a16:creationId xmlns:a16="http://schemas.microsoft.com/office/drawing/2014/main" id="{5E99D607-8FBC-BF8F-2BE6-58AF382EFB17}"/>
              </a:ext>
            </a:extLst>
          </p:cNvPr>
          <p:cNvSpPr>
            <a:spLocks noGrp="1"/>
          </p:cNvSpPr>
          <p:nvPr>
            <p:ph idx="1"/>
          </p:nvPr>
        </p:nvSpPr>
        <p:spPr>
          <a:xfrm>
            <a:off x="838200" y="1544128"/>
            <a:ext cx="10515600" cy="4948747"/>
          </a:xfrm>
        </p:spPr>
        <p:txBody>
          <a:bodyPr/>
          <a:lstStyle/>
          <a:p>
            <a:pPr marL="0" marR="0" indent="0" algn="l">
              <a:spcBef>
                <a:spcPts val="0"/>
              </a:spcBef>
              <a:spcAft>
                <a:spcPts val="0"/>
              </a:spcAft>
              <a:buNone/>
            </a:pPr>
            <a:r>
              <a:rPr lang="en-US" sz="1800" b="0" i="0" dirty="0">
                <a:solidFill>
                  <a:srgbClr val="1D2228"/>
                </a:solidFill>
                <a:effectLst/>
                <a:latin typeface="Calibri" panose="020F0502020204030204" pitchFamily="34" charset="0"/>
              </a:rPr>
              <a:t>Norton is a native American grape Cultivated in Richmond VA by Daniel Norton in the early 1800s.    Official grape of MO and cornerstone of the MO wine industry.</a:t>
            </a:r>
          </a:p>
          <a:p>
            <a:pPr marL="0" marR="0" indent="0" algn="l">
              <a:spcBef>
                <a:spcPts val="0"/>
              </a:spcBef>
              <a:spcAft>
                <a:spcPts val="0"/>
              </a:spcAft>
              <a:buNone/>
            </a:pPr>
            <a:endParaRPr lang="en-US" sz="18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Daniel Norton selected it from what he believed were seedlings of a long forgotten grape variety called Bland.  The male parent presumably was a wild vine of </a:t>
            </a:r>
            <a:r>
              <a:rPr lang="en-US" sz="1800" b="0" i="0" dirty="0" err="1">
                <a:solidFill>
                  <a:srgbClr val="1D2228"/>
                </a:solidFill>
                <a:effectLst/>
                <a:latin typeface="Calibri" panose="020F0502020204030204" pitchFamily="34" charset="0"/>
              </a:rPr>
              <a:t>vitis</a:t>
            </a:r>
            <a:r>
              <a:rPr lang="en-US" sz="1800" b="0" i="0" dirty="0">
                <a:solidFill>
                  <a:srgbClr val="1D2228"/>
                </a:solidFill>
                <a:effectLst/>
                <a:latin typeface="Calibri" panose="020F0502020204030204" pitchFamily="34" charset="0"/>
              </a:rPr>
              <a:t> </a:t>
            </a:r>
            <a:r>
              <a:rPr lang="en-US" sz="1800" b="0" i="0" dirty="0" err="1">
                <a:solidFill>
                  <a:srgbClr val="1D2228"/>
                </a:solidFill>
                <a:effectLst/>
                <a:latin typeface="Calibri" panose="020F0502020204030204" pitchFamily="34" charset="0"/>
              </a:rPr>
              <a:t>aestivalis</a:t>
            </a:r>
            <a:r>
              <a:rPr lang="en-US" sz="1800" b="0" i="0" dirty="0">
                <a:solidFill>
                  <a:srgbClr val="1D2228"/>
                </a:solidFill>
                <a:effectLst/>
                <a:latin typeface="Calibri" panose="020F0502020204030204" pitchFamily="34" charset="0"/>
              </a:rPr>
              <a:t>.  It is very similar if not the same as Cynthiana.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Wikipedia</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Norton represents 17.7% of grapes grown in MO, covering 300.5 acres.</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Flavors – rich wine that combines flavors of spice, vanilla, chocolate, layered with fruits, berries, ripe cherries and currants.</a:t>
            </a:r>
          </a:p>
          <a:p>
            <a:pPr marL="0" marR="0" indent="0" algn="l">
              <a:spcBef>
                <a:spcPts val="0"/>
              </a:spcBef>
              <a:spcAft>
                <a:spcPts val="0"/>
              </a:spcAft>
              <a:buNone/>
            </a:pPr>
            <a:endParaRPr lang="en-US" sz="18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Taste – bold, full bodied and complex</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800" b="0" i="0" dirty="0">
                <a:solidFill>
                  <a:srgbClr val="1D2228"/>
                </a:solidFill>
                <a:effectLst/>
                <a:latin typeface="Calibri" panose="020F0502020204030204" pitchFamily="34" charset="0"/>
              </a:rPr>
              <a:t>Foor Pairings – Cheese, smoked meats, lamb, beef, blackened fish, tomato sauce, </a:t>
            </a:r>
            <a:r>
              <a:rPr lang="en-US" sz="1800" b="0" i="0" dirty="0" err="1">
                <a:solidFill>
                  <a:srgbClr val="1D2228"/>
                </a:solidFill>
                <a:effectLst/>
                <a:latin typeface="Calibri" panose="020F0502020204030204" pitchFamily="34" charset="0"/>
              </a:rPr>
              <a:t>bbq</a:t>
            </a:r>
            <a:r>
              <a:rPr lang="en-US" sz="1800" b="0" i="0" dirty="0">
                <a:solidFill>
                  <a:srgbClr val="1D2228"/>
                </a:solidFill>
                <a:effectLst/>
                <a:latin typeface="Calibri" panose="020F0502020204030204" pitchFamily="34" charset="0"/>
              </a:rPr>
              <a:t> sauce </a:t>
            </a:r>
          </a:p>
          <a:p>
            <a:pPr marL="0" indent="0">
              <a:buNone/>
            </a:pPr>
            <a:endParaRPr lang="en-US" dirty="0"/>
          </a:p>
        </p:txBody>
      </p:sp>
    </p:spTree>
    <p:extLst>
      <p:ext uri="{BB962C8B-B14F-4D97-AF65-F5344CB8AC3E}">
        <p14:creationId xmlns:p14="http://schemas.microsoft.com/office/powerpoint/2010/main" val="3971097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E9E2-ABF0-860F-24F1-3012692AC385}"/>
              </a:ext>
            </a:extLst>
          </p:cNvPr>
          <p:cNvSpPr>
            <a:spLocks noGrp="1"/>
          </p:cNvSpPr>
          <p:nvPr>
            <p:ph type="title"/>
          </p:nvPr>
        </p:nvSpPr>
        <p:spPr>
          <a:xfrm>
            <a:off x="736253" y="415706"/>
            <a:ext cx="9653451" cy="719092"/>
          </a:xfrm>
        </p:spPr>
        <p:txBody>
          <a:bodyPr>
            <a:normAutofit fontScale="90000"/>
          </a:bodyPr>
          <a:lstStyle/>
          <a:p>
            <a:r>
              <a:rPr lang="en-US" sz="4900" b="1" i="0" dirty="0">
                <a:solidFill>
                  <a:srgbClr val="0F0F0F"/>
                </a:solidFill>
                <a:effectLst/>
                <a:latin typeface="YouTube Sans"/>
              </a:rPr>
              <a:t>Norton</a:t>
            </a:r>
            <a:br>
              <a:rPr lang="en-US" b="1" i="0" dirty="0">
                <a:solidFill>
                  <a:srgbClr val="0F0F0F"/>
                </a:solidFill>
                <a:effectLst/>
                <a:latin typeface="YouTube Sans"/>
              </a:rPr>
            </a:br>
            <a:endParaRPr lang="en-US" dirty="0"/>
          </a:p>
        </p:txBody>
      </p:sp>
      <p:pic>
        <p:nvPicPr>
          <p:cNvPr id="3" name="Online Media 2" title="Exploring Norton with Missouri Wines at Augusta Winery">
            <a:hlinkClick r:id="" action="ppaction://media"/>
            <a:extLst>
              <a:ext uri="{FF2B5EF4-FFF2-40B4-BE49-F238E27FC236}">
                <a16:creationId xmlns:a16="http://schemas.microsoft.com/office/drawing/2014/main" id="{09D75FCB-AF92-A2D5-F7D4-A401D929CE17}"/>
              </a:ext>
            </a:extLst>
          </p:cNvPr>
          <p:cNvPicPr>
            <a:picLocks noRot="1" noChangeAspect="1"/>
          </p:cNvPicPr>
          <p:nvPr>
            <a:videoFile r:link="rId1"/>
          </p:nvPr>
        </p:nvPicPr>
        <p:blipFill>
          <a:blip r:embed="rId3"/>
          <a:stretch>
            <a:fillRect/>
          </a:stretch>
        </p:blipFill>
        <p:spPr>
          <a:xfrm>
            <a:off x="1802296" y="1003057"/>
            <a:ext cx="8990603" cy="5079691"/>
          </a:xfrm>
          <a:prstGeom prst="rect">
            <a:avLst/>
          </a:prstGeom>
        </p:spPr>
      </p:pic>
    </p:spTree>
    <p:extLst>
      <p:ext uri="{BB962C8B-B14F-4D97-AF65-F5344CB8AC3E}">
        <p14:creationId xmlns:p14="http://schemas.microsoft.com/office/powerpoint/2010/main" val="381689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A5F570-6B7F-BFAD-8442-B9686D4B6018}"/>
              </a:ext>
            </a:extLst>
          </p:cNvPr>
          <p:cNvSpPr>
            <a:spLocks noGrp="1"/>
          </p:cNvSpPr>
          <p:nvPr>
            <p:ph type="title"/>
          </p:nvPr>
        </p:nvSpPr>
        <p:spPr/>
        <p:txBody>
          <a:bodyPr/>
          <a:lstStyle/>
          <a:p>
            <a:r>
              <a:rPr lang="en-US" b="1" dirty="0"/>
              <a:t>Cayuga</a:t>
            </a:r>
          </a:p>
        </p:txBody>
      </p:sp>
      <p:sp>
        <p:nvSpPr>
          <p:cNvPr id="4" name="Content Placeholder 3">
            <a:extLst>
              <a:ext uri="{FF2B5EF4-FFF2-40B4-BE49-F238E27FC236}">
                <a16:creationId xmlns:a16="http://schemas.microsoft.com/office/drawing/2014/main" id="{032A048B-CFD6-82E5-03B5-F41D7CBBA945}"/>
              </a:ext>
            </a:extLst>
          </p:cNvPr>
          <p:cNvSpPr>
            <a:spLocks noGrp="1"/>
          </p:cNvSpPr>
          <p:nvPr>
            <p:ph idx="1"/>
          </p:nvPr>
        </p:nvSpPr>
        <p:spPr>
          <a:xfrm>
            <a:off x="838200" y="1825624"/>
            <a:ext cx="10515600" cy="3816051"/>
          </a:xfrm>
        </p:spPr>
        <p:txBody>
          <a:bodyPr/>
          <a:lstStyle/>
          <a:p>
            <a:pPr marL="0" marR="0" indent="0" algn="l">
              <a:spcBef>
                <a:spcPts val="0"/>
              </a:spcBef>
              <a:spcAft>
                <a:spcPts val="0"/>
              </a:spcAft>
              <a:buNone/>
            </a:pPr>
            <a:r>
              <a:rPr lang="en-US" sz="1800" b="0" i="0" dirty="0">
                <a:solidFill>
                  <a:srgbClr val="1D2228"/>
                </a:solidFill>
                <a:effectLst/>
                <a:latin typeface="Calibri" panose="020F0502020204030204" pitchFamily="34" charset="0"/>
              </a:rPr>
              <a:t>Cayuga is a hardy grape resulting from a cross between two hybrids – Schuyler and Seyval Blanc.  Cayuga was developed at Cornell University in 1972.</a:t>
            </a:r>
          </a:p>
          <a:p>
            <a:pPr marL="0" marR="0" indent="0" algn="l">
              <a:spcBef>
                <a:spcPts val="0"/>
              </a:spcBef>
              <a:spcAft>
                <a:spcPts val="0"/>
              </a:spcAft>
              <a:buNone/>
            </a:pPr>
            <a:endParaRPr lang="en-US" sz="18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The Cayuga grape is a large grape, significantly larger than Vignoles.</a:t>
            </a:r>
          </a:p>
          <a:p>
            <a:pPr marL="0" marR="0" indent="0" algn="l">
              <a:spcBef>
                <a:spcPts val="0"/>
              </a:spcBef>
              <a:spcAft>
                <a:spcPts val="0"/>
              </a:spcAft>
              <a:buNone/>
            </a:pPr>
            <a:endParaRPr lang="en-US" sz="1800" dirty="0">
              <a:solidFill>
                <a:srgbClr val="1D2228"/>
              </a:solidFill>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Cayuga is sometime referred to as similar to Riesling.  It produces a sweeter, full body wine with bright citrus flavors.</a:t>
            </a:r>
          </a:p>
          <a:p>
            <a:pPr marL="0" marR="0" indent="0" algn="l">
              <a:spcBef>
                <a:spcPts val="0"/>
              </a:spcBef>
              <a:spcAft>
                <a:spcPts val="0"/>
              </a:spcAft>
              <a:buNone/>
            </a:pPr>
            <a:endParaRPr lang="en-US" sz="1800" dirty="0">
              <a:solidFill>
                <a:srgbClr val="1D2228"/>
              </a:solidFill>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Note it is a good option for a sparkling wine.  Also note, Cayuga should be consumed within a year of bottling in order to realize the clean, crisp, zesty essence of Cayuga.</a:t>
            </a:r>
          </a:p>
          <a:p>
            <a:pPr marL="0" marR="0" indent="0" algn="l">
              <a:spcBef>
                <a:spcPts val="0"/>
              </a:spcBef>
              <a:spcAft>
                <a:spcPts val="0"/>
              </a:spcAft>
              <a:buNone/>
            </a:pPr>
            <a:endParaRPr lang="en-US" sz="1800" dirty="0">
              <a:solidFill>
                <a:srgbClr val="1D2228"/>
              </a:solidFill>
              <a:latin typeface="Calibri" panose="020F0502020204030204" pitchFamily="34" charset="0"/>
            </a:endParaRPr>
          </a:p>
          <a:p>
            <a:pPr marL="0" marR="0" indent="0" algn="l">
              <a:spcBef>
                <a:spcPts val="0"/>
              </a:spcBef>
              <a:spcAft>
                <a:spcPts val="0"/>
              </a:spcAft>
              <a:buNone/>
            </a:pPr>
            <a:r>
              <a:rPr lang="en-US" sz="1800" b="0" i="0" dirty="0">
                <a:solidFill>
                  <a:srgbClr val="1D2228"/>
                </a:solidFill>
                <a:effectLst/>
                <a:latin typeface="Calibri" panose="020F0502020204030204" pitchFamily="34" charset="0"/>
              </a:rPr>
              <a:t>Cayuga acreage in Missouri is 60 – 70 acres, representing about 3.5% of the total grape </a:t>
            </a:r>
            <a:r>
              <a:rPr lang="en-US" sz="1800" b="0" i="0" dirty="0" err="1">
                <a:solidFill>
                  <a:srgbClr val="1D2228"/>
                </a:solidFill>
                <a:effectLst/>
                <a:latin typeface="Calibri" panose="020F0502020204030204" pitchFamily="34" charset="0"/>
              </a:rPr>
              <a:t>acerage</a:t>
            </a:r>
            <a:r>
              <a:rPr lang="en-US" sz="1800" b="0" i="0" dirty="0">
                <a:solidFill>
                  <a:srgbClr val="1D2228"/>
                </a:solidFill>
                <a:effectLst/>
                <a:latin typeface="Calibri" panose="020F0502020204030204" pitchFamily="34" charset="0"/>
              </a:rPr>
              <a:t> in Missouri</a:t>
            </a:r>
          </a:p>
          <a:p>
            <a:pPr marL="0" indent="0">
              <a:buNone/>
            </a:pPr>
            <a:endParaRPr lang="en-US" dirty="0"/>
          </a:p>
        </p:txBody>
      </p:sp>
    </p:spTree>
    <p:extLst>
      <p:ext uri="{BB962C8B-B14F-4D97-AF65-F5344CB8AC3E}">
        <p14:creationId xmlns:p14="http://schemas.microsoft.com/office/powerpoint/2010/main" val="74077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5C1F01-E691-3178-47A4-07A2148F9B00}"/>
              </a:ext>
            </a:extLst>
          </p:cNvPr>
          <p:cNvSpPr>
            <a:spLocks noGrp="1"/>
          </p:cNvSpPr>
          <p:nvPr>
            <p:ph type="title"/>
          </p:nvPr>
        </p:nvSpPr>
        <p:spPr/>
        <p:txBody>
          <a:bodyPr/>
          <a:lstStyle/>
          <a:p>
            <a:r>
              <a:rPr lang="en-US" b="1" dirty="0">
                <a:latin typeface="YouTube Sans"/>
              </a:rPr>
              <a:t>Cayuga</a:t>
            </a:r>
          </a:p>
        </p:txBody>
      </p:sp>
      <p:pic>
        <p:nvPicPr>
          <p:cNvPr id="5" name="Online Media 4" title="2019 Cayuga White">
            <a:hlinkClick r:id="" action="ppaction://media"/>
            <a:extLst>
              <a:ext uri="{FF2B5EF4-FFF2-40B4-BE49-F238E27FC236}">
                <a16:creationId xmlns:a16="http://schemas.microsoft.com/office/drawing/2014/main" id="{64CBB1A7-6812-560B-9BBD-13A3E7BD335C}"/>
              </a:ext>
            </a:extLst>
          </p:cNvPr>
          <p:cNvPicPr>
            <a:picLocks noRot="1" noChangeAspect="1"/>
          </p:cNvPicPr>
          <p:nvPr>
            <a:videoFile r:link="rId1"/>
          </p:nvPr>
        </p:nvPicPr>
        <p:blipFill>
          <a:blip r:embed="rId3"/>
          <a:stretch>
            <a:fillRect/>
          </a:stretch>
        </p:blipFill>
        <p:spPr>
          <a:xfrm>
            <a:off x="1690255" y="1542907"/>
            <a:ext cx="8589818" cy="4853247"/>
          </a:xfrm>
          <a:prstGeom prst="rect">
            <a:avLst/>
          </a:prstGeom>
        </p:spPr>
      </p:pic>
    </p:spTree>
    <p:extLst>
      <p:ext uri="{BB962C8B-B14F-4D97-AF65-F5344CB8AC3E}">
        <p14:creationId xmlns:p14="http://schemas.microsoft.com/office/powerpoint/2010/main" val="301810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DCD0-5292-C8F8-C5D6-E8012E57B064}"/>
              </a:ext>
            </a:extLst>
          </p:cNvPr>
          <p:cNvSpPr>
            <a:spLocks noGrp="1"/>
          </p:cNvSpPr>
          <p:nvPr>
            <p:ph type="title"/>
          </p:nvPr>
        </p:nvSpPr>
        <p:spPr/>
        <p:txBody>
          <a:bodyPr/>
          <a:lstStyle/>
          <a:p>
            <a:r>
              <a:rPr lang="en-US" b="1" dirty="0" err="1"/>
              <a:t>Vignoles</a:t>
            </a:r>
            <a:endParaRPr lang="en-US" b="1" dirty="0"/>
          </a:p>
        </p:txBody>
      </p:sp>
      <p:sp>
        <p:nvSpPr>
          <p:cNvPr id="3" name="Content Placeholder 2">
            <a:extLst>
              <a:ext uri="{FF2B5EF4-FFF2-40B4-BE49-F238E27FC236}">
                <a16:creationId xmlns:a16="http://schemas.microsoft.com/office/drawing/2014/main" id="{9EAA474B-15EC-E4C0-A7BE-FE52587EC93B}"/>
              </a:ext>
            </a:extLst>
          </p:cNvPr>
          <p:cNvSpPr>
            <a:spLocks noGrp="1"/>
          </p:cNvSpPr>
          <p:nvPr>
            <p:ph idx="1"/>
          </p:nvPr>
        </p:nvSpPr>
        <p:spPr>
          <a:xfrm>
            <a:off x="838200" y="1483742"/>
            <a:ext cx="10515600" cy="5115465"/>
          </a:xfrm>
        </p:spPr>
        <p:txBody>
          <a:bodyPr>
            <a:normAutofit fontScale="92500" lnSpcReduction="20000"/>
          </a:bodyPr>
          <a:lstStyle/>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Vignoles</a:t>
            </a:r>
            <a:r>
              <a:rPr lang="en-US" sz="1900" b="0" i="0" dirty="0">
                <a:solidFill>
                  <a:srgbClr val="1D2228"/>
                </a:solidFill>
                <a:effectLst/>
                <a:latin typeface="Calibri" panose="020F0502020204030204" pitchFamily="34" charset="0"/>
              </a:rPr>
              <a:t> is a complex hybrid wine grape presumed to have been developed by J.F. Ravat.  Originally named Ravat 51.  It was the result of a cross made in 1930 using Seibel 6905 (aka Le </a:t>
            </a:r>
            <a:r>
              <a:rPr lang="en-US" sz="1900" b="0" i="0" dirty="0" err="1">
                <a:solidFill>
                  <a:srgbClr val="1D2228"/>
                </a:solidFill>
                <a:effectLst/>
                <a:latin typeface="Calibri" panose="020F0502020204030204" pitchFamily="34" charset="0"/>
              </a:rPr>
              <a:t>Subereux</a:t>
            </a:r>
            <a:r>
              <a:rPr lang="en-US" sz="1900" b="0" i="0" dirty="0">
                <a:solidFill>
                  <a:srgbClr val="1D2228"/>
                </a:solidFill>
                <a:effectLst/>
                <a:latin typeface="Calibri" panose="020F0502020204030204" pitchFamily="34" charset="0"/>
              </a:rPr>
              <a:t>) and a clone of Pinot Noir knows as Pinot de </a:t>
            </a:r>
            <a:r>
              <a:rPr lang="en-US" sz="1900" b="0" i="0" dirty="0" err="1">
                <a:solidFill>
                  <a:srgbClr val="1D2228"/>
                </a:solidFill>
                <a:effectLst/>
                <a:latin typeface="Calibri" panose="020F0502020204030204" pitchFamily="34" charset="0"/>
              </a:rPr>
              <a:t>corton</a:t>
            </a:r>
            <a:r>
              <a:rPr lang="en-US" sz="1900" b="0" i="0" dirty="0">
                <a:solidFill>
                  <a:srgbClr val="1D2228"/>
                </a:solidFill>
                <a:effectLst/>
                <a:latin typeface="Calibri" panose="020F0502020204030204" pitchFamily="34" charset="0"/>
              </a:rPr>
              <a:t>.  It was imported to US in 1949, but there seems to be a question as to whether our </a:t>
            </a:r>
            <a:r>
              <a:rPr lang="en-US" sz="1900" b="0" i="0" dirty="0" err="1">
                <a:solidFill>
                  <a:srgbClr val="1D2228"/>
                </a:solidFill>
                <a:effectLst/>
                <a:latin typeface="Calibri" panose="020F0502020204030204" pitchFamily="34" charset="0"/>
              </a:rPr>
              <a:t>Vignoles</a:t>
            </a:r>
            <a:r>
              <a:rPr lang="en-US" sz="1900" b="0" i="0" dirty="0">
                <a:solidFill>
                  <a:srgbClr val="1D2228"/>
                </a:solidFill>
                <a:effectLst/>
                <a:latin typeface="Calibri" panose="020F0502020204030204" pitchFamily="34" charset="0"/>
              </a:rPr>
              <a:t> is the same.</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Mostly grown in North America, and whether our </a:t>
            </a:r>
            <a:r>
              <a:rPr lang="en-US" sz="1900" b="0" i="0" dirty="0" err="1">
                <a:solidFill>
                  <a:srgbClr val="1D2228"/>
                </a:solidFill>
                <a:effectLst/>
                <a:latin typeface="Calibri" panose="020F0502020204030204" pitchFamily="34" charset="0"/>
              </a:rPr>
              <a:t>Vignoles</a:t>
            </a:r>
            <a:r>
              <a:rPr lang="en-US" sz="1900" b="0" i="0" dirty="0">
                <a:solidFill>
                  <a:srgbClr val="1D2228"/>
                </a:solidFill>
                <a:effectLst/>
                <a:latin typeface="Calibri" panose="020F0502020204030204" pitchFamily="34" charset="0"/>
              </a:rPr>
              <a:t> is a variety other than Ravat or has evolved, our </a:t>
            </a:r>
            <a:r>
              <a:rPr lang="en-US" sz="1900" b="0" i="0" dirty="0" err="1">
                <a:solidFill>
                  <a:srgbClr val="1D2228"/>
                </a:solidFill>
                <a:effectLst/>
                <a:latin typeface="Calibri" panose="020F0502020204030204" pitchFamily="34" charset="0"/>
              </a:rPr>
              <a:t>vignoles</a:t>
            </a:r>
            <a:r>
              <a:rPr lang="en-US" sz="1900" b="0" i="0" dirty="0">
                <a:solidFill>
                  <a:srgbClr val="1D2228"/>
                </a:solidFill>
                <a:effectLst/>
                <a:latin typeface="Calibri" panose="020F0502020204030204" pitchFamily="34" charset="0"/>
              </a:rPr>
              <a:t> does not share genetic characteristics of Seibel or Pinot de </a:t>
            </a:r>
            <a:r>
              <a:rPr lang="en-US" sz="1900" b="0" i="0" dirty="0" err="1">
                <a:solidFill>
                  <a:srgbClr val="1D2228"/>
                </a:solidFill>
                <a:effectLst/>
                <a:latin typeface="Calibri" panose="020F0502020204030204" pitchFamily="34" charset="0"/>
              </a:rPr>
              <a:t>corton</a:t>
            </a: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Vignoles</a:t>
            </a:r>
            <a:r>
              <a:rPr lang="en-US" sz="1900" b="0" i="0" dirty="0">
                <a:solidFill>
                  <a:srgbClr val="1D2228"/>
                </a:solidFill>
                <a:effectLst/>
                <a:latin typeface="Calibri" panose="020F0502020204030204" pitchFamily="34" charset="0"/>
              </a:rPr>
              <a:t> is a moderately vigorous late season bud break, with small bunches that are susceptible to Botrytis bunch rot.  </a:t>
            </a:r>
            <a:r>
              <a:rPr lang="en-US" sz="1900" b="0" i="0" dirty="0" err="1">
                <a:solidFill>
                  <a:srgbClr val="1D2228"/>
                </a:solidFill>
                <a:effectLst/>
                <a:latin typeface="Calibri" panose="020F0502020204030204" pitchFamily="34" charset="0"/>
              </a:rPr>
              <a:t>Vignoles</a:t>
            </a:r>
            <a:r>
              <a:rPr lang="en-US" sz="1900" b="0" i="0" dirty="0">
                <a:solidFill>
                  <a:srgbClr val="1D2228"/>
                </a:solidFill>
                <a:effectLst/>
                <a:latin typeface="Calibri" panose="020F0502020204030204" pitchFamily="34" charset="0"/>
              </a:rPr>
              <a:t> average 105 days from bloom to harvest, has high sugar and high acid, has average disease resistance and is winter hardy.</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Wikipedia</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Vignoles</a:t>
            </a:r>
            <a:r>
              <a:rPr lang="en-US" sz="1900" b="0" i="0" dirty="0">
                <a:solidFill>
                  <a:srgbClr val="1D2228"/>
                </a:solidFill>
                <a:effectLst/>
                <a:latin typeface="Calibri" panose="020F0502020204030204" pitchFamily="34" charset="0"/>
              </a:rPr>
              <a:t> is one of MO’s most versatile grapes; fruity, and can be made sweet, dry or in between.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It accounts for 15.4 % of all grapes grown in MO, covering 262.2 acres,.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Flavors or Tasting Notes:  tropical fruits like pineapple, peach and apricot, and may have citrus and floral notes.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Medium Bodied, crisp and flavorful.</a:t>
            </a:r>
          </a:p>
          <a:p>
            <a:pPr marL="0" marR="0" indent="0" algn="l">
              <a:spcBef>
                <a:spcPts val="0"/>
              </a:spcBef>
              <a:spcAft>
                <a:spcPts val="0"/>
              </a:spcAft>
              <a:buNone/>
            </a:pPr>
            <a:endParaRPr lang="en-US" sz="19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900" b="0" i="0" dirty="0">
                <a:solidFill>
                  <a:srgbClr val="1D2228"/>
                </a:solidFill>
                <a:effectLst/>
                <a:latin typeface="Calibri" panose="020F0502020204030204" pitchFamily="34" charset="0"/>
              </a:rPr>
              <a:t>Food Pairings :  spicy food, BBQ and tropical fruits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MO Wine Board</a:t>
            </a:r>
          </a:p>
          <a:p>
            <a:endParaRPr lang="en-US" dirty="0"/>
          </a:p>
        </p:txBody>
      </p:sp>
    </p:spTree>
    <p:extLst>
      <p:ext uri="{BB962C8B-B14F-4D97-AF65-F5344CB8AC3E}">
        <p14:creationId xmlns:p14="http://schemas.microsoft.com/office/powerpoint/2010/main" val="164823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2903-636C-3E87-3607-6119E9D0524A}"/>
              </a:ext>
            </a:extLst>
          </p:cNvPr>
          <p:cNvSpPr>
            <a:spLocks noGrp="1"/>
          </p:cNvSpPr>
          <p:nvPr>
            <p:ph type="title"/>
          </p:nvPr>
        </p:nvSpPr>
        <p:spPr/>
        <p:txBody>
          <a:bodyPr/>
          <a:lstStyle/>
          <a:p>
            <a:r>
              <a:rPr lang="en-US" b="1" i="0" dirty="0">
                <a:solidFill>
                  <a:srgbClr val="0F0F0F"/>
                </a:solidFill>
                <a:effectLst/>
                <a:latin typeface="YouTube Sans"/>
              </a:rPr>
              <a:t>Vignoles</a:t>
            </a:r>
            <a:br>
              <a:rPr lang="en-US" b="1" i="0" dirty="0">
                <a:solidFill>
                  <a:srgbClr val="0F0F0F"/>
                </a:solidFill>
                <a:effectLst/>
                <a:latin typeface="YouTube Sans"/>
              </a:rPr>
            </a:br>
            <a:endParaRPr lang="en-US" dirty="0"/>
          </a:p>
        </p:txBody>
      </p:sp>
      <p:pic>
        <p:nvPicPr>
          <p:cNvPr id="3" name="Online Media 2" title="Through the Grapevine: Vignoles">
            <a:hlinkClick r:id="" action="ppaction://media"/>
            <a:extLst>
              <a:ext uri="{FF2B5EF4-FFF2-40B4-BE49-F238E27FC236}">
                <a16:creationId xmlns:a16="http://schemas.microsoft.com/office/drawing/2014/main" id="{D99041F0-94F6-CD22-FAD6-84EF3C16A766}"/>
              </a:ext>
            </a:extLst>
          </p:cNvPr>
          <p:cNvPicPr>
            <a:picLocks noRot="1" noChangeAspect="1"/>
          </p:cNvPicPr>
          <p:nvPr>
            <a:videoFile r:link="rId1"/>
          </p:nvPr>
        </p:nvPicPr>
        <p:blipFill>
          <a:blip r:embed="rId3"/>
          <a:stretch>
            <a:fillRect/>
          </a:stretch>
        </p:blipFill>
        <p:spPr>
          <a:xfrm>
            <a:off x="1311564" y="1268280"/>
            <a:ext cx="9247072" cy="5224595"/>
          </a:xfrm>
          <a:prstGeom prst="rect">
            <a:avLst/>
          </a:prstGeom>
        </p:spPr>
      </p:pic>
    </p:spTree>
    <p:extLst>
      <p:ext uri="{BB962C8B-B14F-4D97-AF65-F5344CB8AC3E}">
        <p14:creationId xmlns:p14="http://schemas.microsoft.com/office/powerpoint/2010/main" val="169310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EC8BF-FC69-AEF8-699A-8B2E941AF855}"/>
              </a:ext>
            </a:extLst>
          </p:cNvPr>
          <p:cNvSpPr>
            <a:spLocks noGrp="1"/>
          </p:cNvSpPr>
          <p:nvPr>
            <p:ph type="title"/>
          </p:nvPr>
        </p:nvSpPr>
        <p:spPr/>
        <p:txBody>
          <a:bodyPr/>
          <a:lstStyle/>
          <a:p>
            <a:r>
              <a:rPr lang="en-US" b="1" dirty="0"/>
              <a:t>Seyval Blanc</a:t>
            </a:r>
          </a:p>
        </p:txBody>
      </p:sp>
      <p:sp>
        <p:nvSpPr>
          <p:cNvPr id="3" name="Content Placeholder 2">
            <a:extLst>
              <a:ext uri="{FF2B5EF4-FFF2-40B4-BE49-F238E27FC236}">
                <a16:creationId xmlns:a16="http://schemas.microsoft.com/office/drawing/2014/main" id="{63B0FF15-84C2-5B13-4D39-26F91191B170}"/>
              </a:ext>
            </a:extLst>
          </p:cNvPr>
          <p:cNvSpPr>
            <a:spLocks noGrp="1"/>
          </p:cNvSpPr>
          <p:nvPr>
            <p:ph idx="1"/>
          </p:nvPr>
        </p:nvSpPr>
        <p:spPr>
          <a:xfrm>
            <a:off x="838200" y="1523700"/>
            <a:ext cx="10515600" cy="4549296"/>
          </a:xfrm>
        </p:spPr>
        <p:txBody>
          <a:bodyPr>
            <a:normAutofit lnSpcReduction="10000"/>
          </a:bodyPr>
          <a:lstStyle/>
          <a:p>
            <a:pPr marL="0" marR="0" indent="0" algn="l">
              <a:spcBef>
                <a:spcPts val="0"/>
              </a:spcBef>
              <a:spcAft>
                <a:spcPts val="0"/>
              </a:spcAft>
              <a:buNone/>
            </a:pPr>
            <a:r>
              <a:rPr lang="en-US" sz="1800" b="0" i="0" dirty="0">
                <a:solidFill>
                  <a:srgbClr val="1D2228"/>
                </a:solidFill>
                <a:effectLst/>
              </a:rPr>
              <a:t>Seyval is a hybrid.  It ripens early is suited to cool climates, grown mainly in England and US.</a:t>
            </a:r>
          </a:p>
          <a:p>
            <a:pPr marL="0" marR="0" indent="0" algn="l">
              <a:spcBef>
                <a:spcPts val="0"/>
              </a:spcBef>
              <a:spcAft>
                <a:spcPts val="0"/>
              </a:spcAft>
              <a:buNone/>
            </a:pPr>
            <a:r>
              <a:rPr lang="en-US" sz="1800" b="0" i="0" dirty="0">
                <a:solidFill>
                  <a:srgbClr val="1D2228"/>
                </a:solidFill>
                <a:effectLst/>
              </a:rPr>
              <a:t> </a:t>
            </a:r>
          </a:p>
          <a:p>
            <a:pPr marL="0" marR="0" indent="0" algn="l">
              <a:spcBef>
                <a:spcPts val="0"/>
              </a:spcBef>
              <a:spcAft>
                <a:spcPts val="0"/>
              </a:spcAft>
              <a:buNone/>
            </a:pPr>
            <a:r>
              <a:rPr lang="en-US" sz="1800" b="0" i="0" dirty="0">
                <a:solidFill>
                  <a:srgbClr val="1D2228"/>
                </a:solidFill>
                <a:effectLst/>
              </a:rPr>
              <a:t>It was created either by </a:t>
            </a:r>
            <a:r>
              <a:rPr lang="en-US" sz="1800" b="0" i="0" dirty="0" err="1">
                <a:solidFill>
                  <a:srgbClr val="1D2228"/>
                </a:solidFill>
                <a:effectLst/>
              </a:rPr>
              <a:t>Bertille</a:t>
            </a:r>
            <a:r>
              <a:rPr lang="en-US" sz="1800" b="0" i="0" dirty="0">
                <a:solidFill>
                  <a:srgbClr val="1D2228"/>
                </a:solidFill>
                <a:effectLst/>
              </a:rPr>
              <a:t> </a:t>
            </a:r>
            <a:r>
              <a:rPr lang="en-US" sz="1800" b="0" i="0" dirty="0" err="1">
                <a:solidFill>
                  <a:srgbClr val="1D2228"/>
                </a:solidFill>
                <a:effectLst/>
              </a:rPr>
              <a:t>Seyve</a:t>
            </a:r>
            <a:r>
              <a:rPr lang="en-US" sz="1800" b="0" i="0" dirty="0">
                <a:solidFill>
                  <a:srgbClr val="1D2228"/>
                </a:solidFill>
                <a:effectLst/>
              </a:rPr>
              <a:t> or his son in law Villard by crossing Seibel 5656 and Rayon d’or (</a:t>
            </a:r>
            <a:r>
              <a:rPr lang="en-US" sz="1800" b="0" i="0" dirty="0" err="1">
                <a:solidFill>
                  <a:srgbClr val="1D2228"/>
                </a:solidFill>
                <a:effectLst/>
              </a:rPr>
              <a:t>Seiberl</a:t>
            </a:r>
            <a:r>
              <a:rPr lang="en-US" sz="1800" b="0" i="0" dirty="0">
                <a:solidFill>
                  <a:srgbClr val="1D2228"/>
                </a:solidFill>
                <a:effectLst/>
              </a:rPr>
              <a:t> 4986) and was used to create the hybrid grape St. Pepin (?).</a:t>
            </a:r>
          </a:p>
          <a:p>
            <a:pPr marL="0" marR="0" indent="0" algn="l">
              <a:spcBef>
                <a:spcPts val="0"/>
              </a:spcBef>
              <a:spcAft>
                <a:spcPts val="0"/>
              </a:spcAft>
              <a:buNone/>
            </a:pPr>
            <a:endParaRPr lang="en-US" sz="1800" b="0" i="0" dirty="0">
              <a:solidFill>
                <a:srgbClr val="1D2228"/>
              </a:solidFill>
              <a:effectLst/>
            </a:endParaRPr>
          </a:p>
          <a:p>
            <a:pPr marL="0" marR="0" indent="0" algn="l">
              <a:spcBef>
                <a:spcPts val="0"/>
              </a:spcBef>
              <a:spcAft>
                <a:spcPts val="0"/>
              </a:spcAft>
              <a:buNone/>
            </a:pPr>
            <a:r>
              <a:rPr lang="en-US" sz="1800" b="0" i="0" dirty="0">
                <a:solidFill>
                  <a:srgbClr val="1D2228"/>
                </a:solidFill>
                <a:effectLst/>
              </a:rPr>
              <a:t>Seyval has citrus elements as well as minerality.  It is often oaked and subjected to Malolactic. </a:t>
            </a:r>
          </a:p>
          <a:p>
            <a:pPr marL="0" marR="0" indent="0" algn="l">
              <a:spcBef>
                <a:spcPts val="0"/>
              </a:spcBef>
              <a:spcAft>
                <a:spcPts val="0"/>
              </a:spcAft>
              <a:buNone/>
            </a:pPr>
            <a:r>
              <a:rPr lang="en-US" sz="1800" b="0" i="0" dirty="0">
                <a:solidFill>
                  <a:srgbClr val="1D2228"/>
                </a:solidFill>
                <a:effectLst/>
              </a:rPr>
              <a:t>                        Wikipedia</a:t>
            </a:r>
          </a:p>
          <a:p>
            <a:pPr marL="0" indent="0" algn="l">
              <a:lnSpc>
                <a:spcPts val="1950"/>
              </a:lnSpc>
              <a:buNone/>
            </a:pPr>
            <a:r>
              <a:rPr lang="en-US" sz="1800" b="0" i="0" dirty="0">
                <a:solidFill>
                  <a:srgbClr val="212529"/>
                </a:solidFill>
                <a:effectLst/>
              </a:rPr>
              <a:t>Seyval Blanc is a French-American hybrid grape that makes a dry to semi-dry, clean, crisp medium-bodied wine with an herbal, fresh flavor. When it is barrel fermented, it can take on an oak complexity indicative of </a:t>
            </a:r>
            <a:r>
              <a:rPr lang="en-US" sz="1800" b="0" i="0" dirty="0" err="1">
                <a:solidFill>
                  <a:srgbClr val="212529"/>
                </a:solidFill>
                <a:effectLst/>
              </a:rPr>
              <a:t>Chardonel</a:t>
            </a:r>
            <a:r>
              <a:rPr lang="en-US" sz="1800" b="0" i="0" dirty="0">
                <a:solidFill>
                  <a:srgbClr val="212529"/>
                </a:solidFill>
                <a:effectLst/>
              </a:rPr>
              <a:t>. </a:t>
            </a:r>
            <a:endParaRPr lang="en-US" b="0" i="0" dirty="0">
              <a:solidFill>
                <a:srgbClr val="1D2228"/>
              </a:solidFill>
              <a:effectLst/>
            </a:endParaRPr>
          </a:p>
          <a:p>
            <a:pPr marL="0" indent="0" algn="l">
              <a:lnSpc>
                <a:spcPts val="1950"/>
              </a:lnSpc>
              <a:buNone/>
            </a:pPr>
            <a:r>
              <a:rPr lang="en-US" sz="1800" b="0" i="0" dirty="0">
                <a:solidFill>
                  <a:srgbClr val="212529"/>
                </a:solidFill>
                <a:effectLst/>
              </a:rPr>
              <a:t>Seyval represents 2.5%  of the grapes grown in MO covering 41.8 acres.</a:t>
            </a:r>
            <a:endParaRPr lang="en-US" b="0" i="0" dirty="0">
              <a:solidFill>
                <a:srgbClr val="1D2228"/>
              </a:solidFill>
              <a:effectLst/>
            </a:endParaRPr>
          </a:p>
          <a:p>
            <a:pPr marL="0" indent="0" algn="l">
              <a:lnSpc>
                <a:spcPts val="1950"/>
              </a:lnSpc>
              <a:buNone/>
            </a:pPr>
            <a:r>
              <a:rPr lang="en-US" sz="1800" b="0" i="0" dirty="0">
                <a:solidFill>
                  <a:srgbClr val="212529"/>
                </a:solidFill>
                <a:effectLst/>
              </a:rPr>
              <a:t>Flavors  -  herbal spices, pear and oak (if fermented in barrels)</a:t>
            </a:r>
            <a:endParaRPr lang="en-US" b="0" i="0" dirty="0">
              <a:solidFill>
                <a:srgbClr val="1D2228"/>
              </a:solidFill>
              <a:effectLst/>
            </a:endParaRPr>
          </a:p>
          <a:p>
            <a:pPr marL="0" marR="0" indent="0" algn="l">
              <a:spcBef>
                <a:spcPts val="0"/>
              </a:spcBef>
              <a:spcAft>
                <a:spcPts val="0"/>
              </a:spcAft>
              <a:buNone/>
            </a:pPr>
            <a:r>
              <a:rPr lang="en-US" sz="1800" b="0" i="0" dirty="0">
                <a:solidFill>
                  <a:srgbClr val="212529"/>
                </a:solidFill>
                <a:effectLst/>
              </a:rPr>
              <a:t>Taste - medium-bodied, clean and crisp </a:t>
            </a:r>
            <a:endParaRPr lang="en-US" sz="1800" b="0" i="0" dirty="0">
              <a:solidFill>
                <a:srgbClr val="1D2228"/>
              </a:solidFill>
              <a:effectLst/>
            </a:endParaRPr>
          </a:p>
          <a:p>
            <a:pPr marL="0" indent="0" algn="l">
              <a:lnSpc>
                <a:spcPts val="1950"/>
              </a:lnSpc>
              <a:buNone/>
            </a:pPr>
            <a:r>
              <a:rPr lang="en-US" sz="1800" b="0" i="0" dirty="0">
                <a:solidFill>
                  <a:srgbClr val="212529"/>
                </a:solidFill>
                <a:effectLst/>
              </a:rPr>
              <a:t>Food Parings - Grilled chicken and fish, green vegetables, sushi, white cheeses, pasta &amp; cream sauce, lemon cake &amp; melon</a:t>
            </a:r>
            <a:endParaRPr lang="en-US" b="0" i="0" dirty="0">
              <a:solidFill>
                <a:srgbClr val="1D2228"/>
              </a:solidFill>
              <a:effectLst/>
            </a:endParaRPr>
          </a:p>
          <a:p>
            <a:pPr marL="0" marR="0" indent="0" algn="l">
              <a:spcBef>
                <a:spcPts val="0"/>
              </a:spcBef>
              <a:spcAft>
                <a:spcPts val="0"/>
              </a:spcAft>
              <a:buNone/>
            </a:pPr>
            <a:r>
              <a:rPr lang="en-US" sz="1800" b="0" i="0" dirty="0">
                <a:solidFill>
                  <a:srgbClr val="1D2228"/>
                </a:solidFill>
                <a:effectLst/>
              </a:rPr>
              <a:t>                        MO Wine Board</a:t>
            </a:r>
          </a:p>
          <a:p>
            <a:endParaRPr lang="en-US" dirty="0"/>
          </a:p>
        </p:txBody>
      </p:sp>
    </p:spTree>
    <p:extLst>
      <p:ext uri="{BB962C8B-B14F-4D97-AF65-F5344CB8AC3E}">
        <p14:creationId xmlns:p14="http://schemas.microsoft.com/office/powerpoint/2010/main" val="317340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8CDD01-1186-2E29-F780-078BDC1ABA6E}"/>
              </a:ext>
            </a:extLst>
          </p:cNvPr>
          <p:cNvSpPr>
            <a:spLocks noGrp="1"/>
          </p:cNvSpPr>
          <p:nvPr>
            <p:ph type="title"/>
          </p:nvPr>
        </p:nvSpPr>
        <p:spPr/>
        <p:txBody>
          <a:bodyPr/>
          <a:lstStyle/>
          <a:p>
            <a:r>
              <a:rPr lang="en-US" b="1" dirty="0">
                <a:latin typeface="YouTube Sans"/>
              </a:rPr>
              <a:t>Seyval Blanc</a:t>
            </a:r>
          </a:p>
        </p:txBody>
      </p:sp>
      <p:pic>
        <p:nvPicPr>
          <p:cNvPr id="5" name="Online Media 4" title="2019 Seyval Blanc - Bellangelo Tasting">
            <a:hlinkClick r:id="" action="ppaction://media"/>
            <a:extLst>
              <a:ext uri="{FF2B5EF4-FFF2-40B4-BE49-F238E27FC236}">
                <a16:creationId xmlns:a16="http://schemas.microsoft.com/office/drawing/2014/main" id="{6B318792-6A89-6367-F8DF-A8B43EE7A7E2}"/>
              </a:ext>
            </a:extLst>
          </p:cNvPr>
          <p:cNvPicPr>
            <a:picLocks noRot="1" noChangeAspect="1"/>
          </p:cNvPicPr>
          <p:nvPr>
            <a:videoFile r:link="rId1"/>
          </p:nvPr>
        </p:nvPicPr>
        <p:blipFill>
          <a:blip r:embed="rId3"/>
          <a:stretch>
            <a:fillRect/>
          </a:stretch>
        </p:blipFill>
        <p:spPr>
          <a:xfrm>
            <a:off x="1892391" y="1438286"/>
            <a:ext cx="8407217" cy="4750078"/>
          </a:xfrm>
          <a:prstGeom prst="rect">
            <a:avLst/>
          </a:prstGeom>
        </p:spPr>
      </p:pic>
    </p:spTree>
    <p:extLst>
      <p:ext uri="{BB962C8B-B14F-4D97-AF65-F5344CB8AC3E}">
        <p14:creationId xmlns:p14="http://schemas.microsoft.com/office/powerpoint/2010/main" val="272591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8BB256-BD99-9816-A81D-C309C52E212F}"/>
              </a:ext>
            </a:extLst>
          </p:cNvPr>
          <p:cNvSpPr>
            <a:spLocks noGrp="1"/>
          </p:cNvSpPr>
          <p:nvPr>
            <p:ph type="title"/>
          </p:nvPr>
        </p:nvSpPr>
        <p:spPr/>
        <p:txBody>
          <a:bodyPr/>
          <a:lstStyle/>
          <a:p>
            <a:r>
              <a:rPr lang="en-US" b="1" dirty="0" err="1"/>
              <a:t>Traminette</a:t>
            </a:r>
            <a:endParaRPr lang="en-US" b="1" dirty="0"/>
          </a:p>
        </p:txBody>
      </p:sp>
      <p:sp>
        <p:nvSpPr>
          <p:cNvPr id="4" name="Content Placeholder 3">
            <a:extLst>
              <a:ext uri="{FF2B5EF4-FFF2-40B4-BE49-F238E27FC236}">
                <a16:creationId xmlns:a16="http://schemas.microsoft.com/office/drawing/2014/main" id="{DFA202CC-0169-BA5F-F663-5E549A70D4E2}"/>
              </a:ext>
            </a:extLst>
          </p:cNvPr>
          <p:cNvSpPr>
            <a:spLocks noGrp="1"/>
          </p:cNvSpPr>
          <p:nvPr>
            <p:ph idx="1"/>
          </p:nvPr>
        </p:nvSpPr>
        <p:spPr>
          <a:xfrm>
            <a:off x="838200" y="1380226"/>
            <a:ext cx="10515600" cy="5339751"/>
          </a:xfrm>
        </p:spPr>
        <p:txBody>
          <a:bodyPr>
            <a:normAutofit fontScale="92500" lnSpcReduction="20000"/>
          </a:bodyPr>
          <a:lstStyle/>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Traminette</a:t>
            </a:r>
            <a:r>
              <a:rPr lang="en-US" sz="1900" b="0" i="0" dirty="0">
                <a:solidFill>
                  <a:srgbClr val="1D2228"/>
                </a:solidFill>
                <a:effectLst/>
                <a:latin typeface="Calibri" panose="020F0502020204030204" pitchFamily="34" charset="0"/>
              </a:rPr>
              <a:t> is a cross of the French American hybrid </a:t>
            </a:r>
            <a:r>
              <a:rPr lang="en-US" sz="1900" b="0" i="0" dirty="0" err="1">
                <a:solidFill>
                  <a:srgbClr val="1D2228"/>
                </a:solidFill>
                <a:effectLst/>
                <a:latin typeface="Calibri" panose="020F0502020204030204" pitchFamily="34" charset="0"/>
              </a:rPr>
              <a:t>Joannes</a:t>
            </a:r>
            <a:r>
              <a:rPr lang="en-US" sz="1900" b="0" i="0" dirty="0">
                <a:solidFill>
                  <a:srgbClr val="1D2228"/>
                </a:solidFill>
                <a:effectLst/>
                <a:latin typeface="Calibri" panose="020F0502020204030204" pitchFamily="34" charset="0"/>
              </a:rPr>
              <a:t> </a:t>
            </a:r>
            <a:r>
              <a:rPr lang="en-US" sz="1900" b="0" i="0" dirty="0" err="1">
                <a:solidFill>
                  <a:srgbClr val="1D2228"/>
                </a:solidFill>
                <a:effectLst/>
                <a:latin typeface="Calibri" panose="020F0502020204030204" pitchFamily="34" charset="0"/>
              </a:rPr>
              <a:t>Seyve</a:t>
            </a:r>
            <a:r>
              <a:rPr lang="en-US" sz="1900" b="0" i="0" dirty="0">
                <a:solidFill>
                  <a:srgbClr val="1D2228"/>
                </a:solidFill>
                <a:effectLst/>
                <a:latin typeface="Calibri" panose="020F0502020204030204" pitchFamily="34" charset="0"/>
              </a:rPr>
              <a:t> and the German Vitis vinifera </a:t>
            </a:r>
            <a:r>
              <a:rPr lang="en-US" sz="1900" b="0" i="0" dirty="0" err="1">
                <a:solidFill>
                  <a:srgbClr val="1D2228"/>
                </a:solidFill>
                <a:effectLst/>
                <a:latin typeface="Calibri" panose="020F0502020204030204" pitchFamily="34" charset="0"/>
              </a:rPr>
              <a:t>Gewurztraminier</a:t>
            </a:r>
            <a:r>
              <a:rPr lang="en-US" sz="1900" b="0" i="0" dirty="0">
                <a:solidFill>
                  <a:srgbClr val="1D2228"/>
                </a:solidFill>
                <a:effectLst/>
                <a:latin typeface="Calibri" panose="020F0502020204030204" pitchFamily="34" charset="0"/>
              </a:rPr>
              <a:t> made by Herb C. Barrett in 1965 at the University of Illinois.  It was found to have excellent wine quality, combined with good productivity, hardiness to disease and old hardiness.</a:t>
            </a:r>
          </a:p>
          <a:p>
            <a:pPr marL="0" marR="0" indent="0" algn="l">
              <a:spcBef>
                <a:spcPts val="0"/>
              </a:spcBef>
              <a:spcAft>
                <a:spcPts val="0"/>
              </a:spcAft>
              <a:buNone/>
            </a:pPr>
            <a:endParaRPr lang="en-US" sz="19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Traminette</a:t>
            </a:r>
            <a:r>
              <a:rPr lang="en-US" sz="1900" b="0" i="0" dirty="0">
                <a:solidFill>
                  <a:srgbClr val="1D2228"/>
                </a:solidFill>
                <a:effectLst/>
                <a:latin typeface="Calibri" panose="020F0502020204030204" pitchFamily="34" charset="0"/>
              </a:rPr>
              <a:t> was chosen by the Indiana Grape Council as the signature wine of Indiana.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Wikipedia</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Traminette</a:t>
            </a:r>
            <a:r>
              <a:rPr lang="en-US" sz="1900" b="0" i="0" dirty="0">
                <a:solidFill>
                  <a:srgbClr val="1D2228"/>
                </a:solidFill>
                <a:effectLst/>
                <a:latin typeface="Calibri" panose="020F0502020204030204" pitchFamily="34" charset="0"/>
              </a:rPr>
              <a:t> ranges from dry, semi dry to semi sweet.  It is a medium body wine.  Its floral aromas are met with citrus fruit, tangy acidity and a touch of spice.</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Traminette</a:t>
            </a:r>
            <a:r>
              <a:rPr lang="en-US" sz="1900" b="0" i="0" dirty="0">
                <a:solidFill>
                  <a:srgbClr val="1D2228"/>
                </a:solidFill>
                <a:effectLst/>
                <a:latin typeface="Calibri" panose="020F0502020204030204" pitchFamily="34" charset="0"/>
              </a:rPr>
              <a:t> represents 5% of grapes grown in MO, covering 85.3 acres.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Johannes </a:t>
            </a:r>
            <a:r>
              <a:rPr lang="en-US" sz="1900" b="0" i="0" dirty="0" err="1">
                <a:solidFill>
                  <a:srgbClr val="1D2228"/>
                </a:solidFill>
                <a:effectLst/>
                <a:latin typeface="Calibri" panose="020F0502020204030204" pitchFamily="34" charset="0"/>
              </a:rPr>
              <a:t>Seyve</a:t>
            </a:r>
            <a:r>
              <a:rPr lang="en-US" sz="1900" b="0" i="0" dirty="0">
                <a:solidFill>
                  <a:srgbClr val="1D2228"/>
                </a:solidFill>
                <a:effectLst/>
                <a:latin typeface="Calibri" panose="020F0502020204030204" pitchFamily="34" charset="0"/>
              </a:rPr>
              <a:t> was a French biochemist who often used Seibel grape hybrids in his breeding program.  He created hybrids from native American varietals, known as </a:t>
            </a:r>
            <a:r>
              <a:rPr lang="en-US" sz="1900" b="0" i="0" dirty="0" err="1">
                <a:solidFill>
                  <a:srgbClr val="1D2228"/>
                </a:solidFill>
                <a:effectLst/>
                <a:latin typeface="Calibri" panose="020F0502020204030204" pitchFamily="34" charset="0"/>
              </a:rPr>
              <a:t>vitis</a:t>
            </a:r>
            <a:r>
              <a:rPr lang="en-US" sz="1900" b="0" i="0" dirty="0">
                <a:solidFill>
                  <a:srgbClr val="1D2228"/>
                </a:solidFill>
                <a:effectLst/>
                <a:latin typeface="Calibri" panose="020F0502020204030204" pitchFamily="34" charset="0"/>
              </a:rPr>
              <a:t> labrusca in 1860s.  </a:t>
            </a:r>
            <a:r>
              <a:rPr lang="en-US" sz="1900" b="0" i="0" dirty="0" err="1">
                <a:solidFill>
                  <a:srgbClr val="1D2228"/>
                </a:solidFill>
                <a:effectLst/>
                <a:latin typeface="Calibri" panose="020F0502020204030204" pitchFamily="34" charset="0"/>
              </a:rPr>
              <a:t>Seyve</a:t>
            </a:r>
            <a:r>
              <a:rPr lang="en-US" sz="1900" b="0" i="0" dirty="0">
                <a:solidFill>
                  <a:srgbClr val="1D2228"/>
                </a:solidFill>
                <a:effectLst/>
                <a:latin typeface="Calibri" panose="020F0502020204030204" pitchFamily="34" charset="0"/>
              </a:rPr>
              <a:t> is also credited with creating </a:t>
            </a:r>
            <a:r>
              <a:rPr lang="en-US" sz="1900" b="0" i="0" dirty="0" err="1">
                <a:solidFill>
                  <a:srgbClr val="1D2228"/>
                </a:solidFill>
                <a:effectLst/>
                <a:latin typeface="Calibri" panose="020F0502020204030204" pitchFamily="34" charset="0"/>
              </a:rPr>
              <a:t>Chambourcin</a:t>
            </a:r>
            <a:r>
              <a:rPr lang="en-US" sz="1900" b="0" i="0" dirty="0">
                <a:solidFill>
                  <a:srgbClr val="1D2228"/>
                </a:solidFill>
                <a:effectLst/>
                <a:latin typeface="Calibri" panose="020F0502020204030204" pitchFamily="34" charset="0"/>
              </a:rPr>
              <a:t> and his brother and father are credited with creating Seyval Blanc.</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err="1">
                <a:solidFill>
                  <a:srgbClr val="1D2228"/>
                </a:solidFill>
                <a:effectLst/>
                <a:latin typeface="Calibri" panose="020F0502020204030204" pitchFamily="34" charset="0"/>
              </a:rPr>
              <a:t>Traminete</a:t>
            </a:r>
            <a:r>
              <a:rPr lang="en-US" sz="1900" b="0" i="0" dirty="0">
                <a:solidFill>
                  <a:srgbClr val="1D2228"/>
                </a:solidFill>
                <a:effectLst/>
                <a:latin typeface="Calibri" panose="020F0502020204030204" pitchFamily="34" charset="0"/>
              </a:rPr>
              <a:t>, is a medium bodied wine.  while floral, is less intense than its parent Gewurztraminer.  It can have notes of apricot, peach, honey, rose, apple, passion fruit, pear and citrus.</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Flavors – floral aromas with tangy citrus and light spice</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 </a:t>
            </a:r>
          </a:p>
          <a:p>
            <a:pPr marL="0" marR="0" indent="0" algn="l">
              <a:spcBef>
                <a:spcPts val="0"/>
              </a:spcBef>
              <a:spcAft>
                <a:spcPts val="0"/>
              </a:spcAft>
              <a:buNone/>
            </a:pPr>
            <a:r>
              <a:rPr lang="en-US" sz="1900" b="0" i="0" dirty="0">
                <a:solidFill>
                  <a:srgbClr val="1D2228"/>
                </a:solidFill>
                <a:effectLst/>
                <a:latin typeface="Calibri" panose="020F0502020204030204" pitchFamily="34" charset="0"/>
              </a:rPr>
              <a:t>Taste – light to medium body, complex and acidic.</a:t>
            </a:r>
          </a:p>
          <a:p>
            <a:pPr marL="0" marR="0" indent="0" algn="l">
              <a:spcBef>
                <a:spcPts val="0"/>
              </a:spcBef>
              <a:spcAft>
                <a:spcPts val="0"/>
              </a:spcAft>
              <a:buNone/>
            </a:pPr>
            <a:endParaRPr lang="en-US" sz="1900" b="0" i="0" dirty="0">
              <a:solidFill>
                <a:srgbClr val="1D2228"/>
              </a:solidFill>
              <a:effectLst/>
              <a:latin typeface="Calibri" panose="020F0502020204030204" pitchFamily="34" charset="0"/>
            </a:endParaRPr>
          </a:p>
          <a:p>
            <a:pPr marL="0" marR="0" indent="0" algn="l">
              <a:spcBef>
                <a:spcPts val="0"/>
              </a:spcBef>
              <a:spcAft>
                <a:spcPts val="0"/>
              </a:spcAft>
              <a:buNone/>
            </a:pPr>
            <a:r>
              <a:rPr lang="en-US" sz="1900" b="0" i="0" dirty="0">
                <a:solidFill>
                  <a:srgbClr val="1D2228"/>
                </a:solidFill>
                <a:effectLst/>
                <a:latin typeface="Calibri" panose="020F0502020204030204" pitchFamily="34" charset="0"/>
              </a:rPr>
              <a:t>Foor pairings – chicken, pasta dishes with cream sauce, seafood…</a:t>
            </a:r>
          </a:p>
          <a:p>
            <a:pPr marL="0" indent="0">
              <a:buNone/>
            </a:pPr>
            <a:endParaRPr lang="en-US" dirty="0"/>
          </a:p>
        </p:txBody>
      </p:sp>
    </p:spTree>
    <p:extLst>
      <p:ext uri="{BB962C8B-B14F-4D97-AF65-F5344CB8AC3E}">
        <p14:creationId xmlns:p14="http://schemas.microsoft.com/office/powerpoint/2010/main" val="3952213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A02A-FFC3-68BA-1BF2-4D157AFBA7B2}"/>
              </a:ext>
            </a:extLst>
          </p:cNvPr>
          <p:cNvSpPr>
            <a:spLocks noGrp="1"/>
          </p:cNvSpPr>
          <p:nvPr>
            <p:ph type="title"/>
          </p:nvPr>
        </p:nvSpPr>
        <p:spPr/>
        <p:txBody>
          <a:bodyPr/>
          <a:lstStyle/>
          <a:p>
            <a:r>
              <a:rPr lang="en-US" b="1" i="0" dirty="0" err="1">
                <a:solidFill>
                  <a:srgbClr val="0F0F0F"/>
                </a:solidFill>
                <a:effectLst/>
                <a:latin typeface="YouTube Sans"/>
              </a:rPr>
              <a:t>Traminette</a:t>
            </a:r>
            <a:br>
              <a:rPr lang="en-US" b="1" i="0" dirty="0">
                <a:solidFill>
                  <a:srgbClr val="0F0F0F"/>
                </a:solidFill>
                <a:effectLst/>
                <a:latin typeface="YouTube Sans"/>
              </a:rPr>
            </a:br>
            <a:endParaRPr lang="en-US" dirty="0"/>
          </a:p>
        </p:txBody>
      </p:sp>
      <p:pic>
        <p:nvPicPr>
          <p:cNvPr id="3" name="Online Media 2" title="Through the Grapevine: Traminette">
            <a:hlinkClick r:id="" action="ppaction://media"/>
            <a:extLst>
              <a:ext uri="{FF2B5EF4-FFF2-40B4-BE49-F238E27FC236}">
                <a16:creationId xmlns:a16="http://schemas.microsoft.com/office/drawing/2014/main" id="{D7C5E0BF-963F-E3C2-3FA5-12A239706728}"/>
              </a:ext>
            </a:extLst>
          </p:cNvPr>
          <p:cNvPicPr>
            <a:picLocks noRot="1" noChangeAspect="1"/>
          </p:cNvPicPr>
          <p:nvPr>
            <a:videoFile r:link="rId1"/>
          </p:nvPr>
        </p:nvPicPr>
        <p:blipFill>
          <a:blip r:embed="rId3"/>
          <a:stretch>
            <a:fillRect/>
          </a:stretch>
        </p:blipFill>
        <p:spPr>
          <a:xfrm>
            <a:off x="1470991" y="1378094"/>
            <a:ext cx="8537918" cy="4823923"/>
          </a:xfrm>
          <a:prstGeom prst="rect">
            <a:avLst/>
          </a:prstGeom>
        </p:spPr>
      </p:pic>
    </p:spTree>
    <p:extLst>
      <p:ext uri="{BB962C8B-B14F-4D97-AF65-F5344CB8AC3E}">
        <p14:creationId xmlns:p14="http://schemas.microsoft.com/office/powerpoint/2010/main" val="252260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4468</TotalTime>
  <Words>1459</Words>
  <Application>Microsoft Office PowerPoint</Application>
  <PresentationFormat>Widescreen</PresentationFormat>
  <Paragraphs>127</Paragraphs>
  <Slides>17</Slides>
  <Notes>0</Notes>
  <HiddenSlides>0</HiddenSlides>
  <MMClips>8</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YouTube Sans</vt:lpstr>
      <vt:lpstr>Office Theme</vt:lpstr>
      <vt:lpstr>PowerPoint Presentation</vt:lpstr>
      <vt:lpstr>Cayuga</vt:lpstr>
      <vt:lpstr>Cayuga</vt:lpstr>
      <vt:lpstr>Vignoles</vt:lpstr>
      <vt:lpstr>Vignoles </vt:lpstr>
      <vt:lpstr>Seyval Blanc</vt:lpstr>
      <vt:lpstr>Seyval Blanc</vt:lpstr>
      <vt:lpstr>Traminette</vt:lpstr>
      <vt:lpstr>Traminette </vt:lpstr>
      <vt:lpstr>Vidal Blanc</vt:lpstr>
      <vt:lpstr>Vidal Blanc </vt:lpstr>
      <vt:lpstr>Chardonel</vt:lpstr>
      <vt:lpstr>Chardonel </vt:lpstr>
      <vt:lpstr>Chambourcin</vt:lpstr>
      <vt:lpstr>Chambourcin </vt:lpstr>
      <vt:lpstr>Norton</vt:lpstr>
      <vt:lpstr>Norton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Jeanine Peters</dc:creator>
  <cp:lastModifiedBy>Jeanine Peters</cp:lastModifiedBy>
  <cp:revision>11</cp:revision>
  <dcterms:created xsi:type="dcterms:W3CDTF">2023-09-18T17:43:25Z</dcterms:created>
  <dcterms:modified xsi:type="dcterms:W3CDTF">2023-09-21T22:14:14Z</dcterms:modified>
</cp:coreProperties>
</file>