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558" y="-9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Wine Blending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Wine Blending</a:t>
            </a:r>
          </a:p>
        </p:txBody>
      </p:sp>
      <p:sp>
        <p:nvSpPr>
          <p:cNvPr id="120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st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Testing</a:t>
            </a:r>
          </a:p>
        </p:txBody>
      </p:sp>
      <p:sp>
        <p:nvSpPr>
          <p:cNvPr id="146" name="Multiple taster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3364" indent="-253364" defTabSz="332993">
              <a:spcBef>
                <a:spcPts val="2300"/>
              </a:spcBef>
              <a:defRPr sz="1824"/>
            </a:pPr>
            <a:r>
              <a:t>Multiple tasters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Taste a variety of blends (3:1,1:1, 1:3) along with unblended components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Practice improves success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Blending Math &amp; Pearsons Square</a:t>
            </a:r>
          </a:p>
          <a:p>
            <a:pPr marL="760094" lvl="2" indent="-253364" defTabSz="332993">
              <a:spcBef>
                <a:spcPts val="2300"/>
              </a:spcBef>
              <a:defRPr sz="1824"/>
            </a:pPr>
            <a:r>
              <a:t>% alcohol/vol of a blend = (AxD) + (BxE)/(D+E)</a:t>
            </a:r>
          </a:p>
          <a:p>
            <a:pPr marL="1013459" lvl="3" indent="-253364" defTabSz="332993">
              <a:spcBef>
                <a:spcPts val="2300"/>
              </a:spcBef>
              <a:defRPr sz="1824"/>
            </a:pPr>
            <a:r>
              <a:t>A = % alcohol /vol of 1st wine</a:t>
            </a:r>
          </a:p>
          <a:p>
            <a:pPr marL="1013459" lvl="3" indent="-253364" defTabSz="332993">
              <a:spcBef>
                <a:spcPts val="2300"/>
              </a:spcBef>
              <a:defRPr sz="1824"/>
            </a:pPr>
            <a:r>
              <a:t>B = % alcohol / vol of 2nd wine</a:t>
            </a:r>
          </a:p>
          <a:p>
            <a:pPr marL="1013459" lvl="3" indent="-253364" defTabSz="332993">
              <a:spcBef>
                <a:spcPts val="2300"/>
              </a:spcBef>
              <a:defRPr sz="1824"/>
            </a:pPr>
            <a:r>
              <a:t>D = Volume 1st wine</a:t>
            </a:r>
          </a:p>
          <a:p>
            <a:pPr marL="1013459" lvl="3" indent="-253364" defTabSz="332993">
              <a:spcBef>
                <a:spcPts val="2300"/>
              </a:spcBef>
              <a:defRPr sz="1824"/>
            </a:pPr>
            <a:r>
              <a:t>E = Volume of 2nd wine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Blending 3,4 or more wines with multiple goals</a:t>
            </a:r>
          </a:p>
          <a:p>
            <a:pPr marL="253364" indent="-253364" defTabSz="332993">
              <a:spcBef>
                <a:spcPts val="2300"/>
              </a:spcBef>
              <a:defRPr sz="1824"/>
            </a:pPr>
            <a:r>
              <a:t>Store a desire blend for a month or two and reevaluated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"/>
          <p:cNvSpPr/>
          <p:nvPr/>
        </p:nvSpPr>
        <p:spPr>
          <a:xfrm>
            <a:off x="4919662" y="2097434"/>
            <a:ext cx="4499621" cy="424661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9" name="A"/>
          <p:cNvSpPr txBox="1"/>
          <p:nvPr/>
        </p:nvSpPr>
        <p:spPr>
          <a:xfrm>
            <a:off x="5286755" y="2309470"/>
            <a:ext cx="323089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A</a:t>
            </a:r>
          </a:p>
        </p:txBody>
      </p:sp>
      <p:sp>
        <p:nvSpPr>
          <p:cNvPr id="150" name="B"/>
          <p:cNvSpPr txBox="1"/>
          <p:nvPr/>
        </p:nvSpPr>
        <p:spPr>
          <a:xfrm>
            <a:off x="5283860" y="5713070"/>
            <a:ext cx="32888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B</a:t>
            </a:r>
          </a:p>
        </p:txBody>
      </p:sp>
      <p:sp>
        <p:nvSpPr>
          <p:cNvPr id="151" name="D"/>
          <p:cNvSpPr txBox="1"/>
          <p:nvPr/>
        </p:nvSpPr>
        <p:spPr>
          <a:xfrm>
            <a:off x="8453221" y="2309470"/>
            <a:ext cx="34015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</a:t>
            </a:r>
          </a:p>
        </p:txBody>
      </p:sp>
      <p:sp>
        <p:nvSpPr>
          <p:cNvPr id="152" name="E"/>
          <p:cNvSpPr txBox="1"/>
          <p:nvPr/>
        </p:nvSpPr>
        <p:spPr>
          <a:xfrm>
            <a:off x="8607094" y="5713070"/>
            <a:ext cx="31181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</a:t>
            </a:r>
          </a:p>
        </p:txBody>
      </p:sp>
      <p:sp>
        <p:nvSpPr>
          <p:cNvPr id="153" name="C"/>
          <p:cNvSpPr txBox="1"/>
          <p:nvPr/>
        </p:nvSpPr>
        <p:spPr>
          <a:xfrm>
            <a:off x="6999394" y="4100170"/>
            <a:ext cx="340157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C</a:t>
            </a:r>
          </a:p>
        </p:txBody>
      </p:sp>
      <p:sp>
        <p:nvSpPr>
          <p:cNvPr id="154" name="A = concentration of the wine to be used"/>
          <p:cNvSpPr txBox="1"/>
          <p:nvPr/>
        </p:nvSpPr>
        <p:spPr>
          <a:xfrm>
            <a:off x="-171262" y="7508588"/>
            <a:ext cx="121138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A = concentration of the wine to be used</a:t>
            </a:r>
          </a:p>
        </p:txBody>
      </p:sp>
      <p:sp>
        <p:nvSpPr>
          <p:cNvPr id="155" name="B =  concentration of the wine to be corrected"/>
          <p:cNvSpPr txBox="1"/>
          <p:nvPr/>
        </p:nvSpPr>
        <p:spPr>
          <a:xfrm>
            <a:off x="2886608" y="7846670"/>
            <a:ext cx="679978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B =  concentration of the wine to be corrected</a:t>
            </a:r>
          </a:p>
        </p:txBody>
      </p:sp>
      <p:sp>
        <p:nvSpPr>
          <p:cNvPr id="156" name="C = calculated or desired concentration"/>
          <p:cNvSpPr txBox="1"/>
          <p:nvPr/>
        </p:nvSpPr>
        <p:spPr>
          <a:xfrm>
            <a:off x="2811452" y="8151470"/>
            <a:ext cx="596708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C = calculated or desired concentration</a:t>
            </a:r>
          </a:p>
        </p:txBody>
      </p:sp>
      <p:sp>
        <p:nvSpPr>
          <p:cNvPr id="157" name="D = # of parts of the wine to be used  is = to C-B"/>
          <p:cNvSpPr txBox="1"/>
          <p:nvPr/>
        </p:nvSpPr>
        <p:spPr>
          <a:xfrm>
            <a:off x="2874162" y="8494370"/>
            <a:ext cx="7078676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 = # of parts of the wine to be used  is = to C-B</a:t>
            </a:r>
          </a:p>
        </p:txBody>
      </p:sp>
      <p:sp>
        <p:nvSpPr>
          <p:cNvPr id="158" name="E = # of parts of the wine to be corrected and is = to A-C"/>
          <p:cNvSpPr txBox="1"/>
          <p:nvPr/>
        </p:nvSpPr>
        <p:spPr>
          <a:xfrm>
            <a:off x="2877057" y="8794353"/>
            <a:ext cx="8292085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 = # of parts of the wine to be corrected and is = to A-C</a:t>
            </a:r>
          </a:p>
        </p:txBody>
      </p:sp>
      <p:sp>
        <p:nvSpPr>
          <p:cNvPr id="159" name="13.5"/>
          <p:cNvSpPr txBox="1"/>
          <p:nvPr/>
        </p:nvSpPr>
        <p:spPr>
          <a:xfrm>
            <a:off x="5094579" y="2631788"/>
            <a:ext cx="707442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13.5</a:t>
            </a:r>
          </a:p>
        </p:txBody>
      </p:sp>
      <p:sp>
        <p:nvSpPr>
          <p:cNvPr id="160" name="12.5"/>
          <p:cNvSpPr txBox="1"/>
          <p:nvPr/>
        </p:nvSpPr>
        <p:spPr>
          <a:xfrm>
            <a:off x="6815752" y="4404970"/>
            <a:ext cx="70744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12.5</a:t>
            </a:r>
          </a:p>
        </p:txBody>
      </p:sp>
      <p:sp>
        <p:nvSpPr>
          <p:cNvPr id="161" name="12"/>
          <p:cNvSpPr txBox="1"/>
          <p:nvPr/>
        </p:nvSpPr>
        <p:spPr>
          <a:xfrm>
            <a:off x="5221681" y="5239229"/>
            <a:ext cx="45323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12</a:t>
            </a:r>
          </a:p>
        </p:txBody>
      </p:sp>
      <p:sp>
        <p:nvSpPr>
          <p:cNvPr id="162" name="1.0"/>
          <p:cNvSpPr txBox="1"/>
          <p:nvPr/>
        </p:nvSpPr>
        <p:spPr>
          <a:xfrm>
            <a:off x="8494014" y="5230470"/>
            <a:ext cx="53797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1.0</a:t>
            </a:r>
          </a:p>
        </p:txBody>
      </p:sp>
      <p:sp>
        <p:nvSpPr>
          <p:cNvPr id="163" name=".5"/>
          <p:cNvSpPr txBox="1"/>
          <p:nvPr/>
        </p:nvSpPr>
        <p:spPr>
          <a:xfrm>
            <a:off x="8578748" y="2728570"/>
            <a:ext cx="368504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.5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he Blending Process"/>
          <p:cNvSpPr txBox="1"/>
          <p:nvPr/>
        </p:nvSpPr>
        <p:spPr>
          <a:xfrm>
            <a:off x="2859151" y="1001267"/>
            <a:ext cx="7565899" cy="99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 b="0"/>
            </a:lvl1pPr>
          </a:lstStyle>
          <a:p>
            <a:r>
              <a:t>The Blending Process</a:t>
            </a:r>
          </a:p>
        </p:txBody>
      </p:sp>
      <p:sp>
        <p:nvSpPr>
          <p:cNvPr id="166" name="Blending requires a plan…"/>
          <p:cNvSpPr txBox="1"/>
          <p:nvPr/>
        </p:nvSpPr>
        <p:spPr>
          <a:xfrm>
            <a:off x="862362" y="3026701"/>
            <a:ext cx="10233585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marL="333375" indent="-333375" algn="l">
              <a:buSzPct val="145000"/>
              <a:buChar char="•"/>
            </a:pPr>
            <a:r>
              <a:t>Blending requires a plan</a:t>
            </a:r>
          </a:p>
          <a:p>
            <a:pPr marL="333375" indent="-333375" algn="l">
              <a:buSzPct val="145000"/>
              <a:buChar char="•"/>
            </a:pPr>
            <a:r>
              <a:t>Establish a style, goals</a:t>
            </a:r>
          </a:p>
          <a:p>
            <a:pPr marL="333375" indent="-333375" algn="l">
              <a:buSzPct val="145000"/>
              <a:buChar char="•"/>
            </a:pPr>
            <a:r>
              <a:t>Quantitatively asses the element concentration in the blended trials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lending Goal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Blending Goals</a:t>
            </a:r>
          </a:p>
        </p:txBody>
      </p:sp>
      <p:sp>
        <p:nvSpPr>
          <p:cNvPr id="123" name="A better wine (balance, complexity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 better wine (balance, complexity)</a:t>
            </a:r>
          </a:p>
          <a:p>
            <a:r>
              <a:t>Consistent year after year</a:t>
            </a:r>
          </a:p>
          <a:p>
            <a:r>
              <a:t>Lower cost</a:t>
            </a:r>
          </a:p>
          <a:p>
            <a:r>
              <a:t>Mask Faults (beware of disaster, making a sound partner bad)</a:t>
            </a:r>
          </a:p>
          <a:p>
            <a:r>
              <a:t>Getting a wine to “peak” at the time it is consumed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LANCE"/>
          <p:cNvSpPr txBox="1">
            <a:spLocks noGrp="1"/>
          </p:cNvSpPr>
          <p:nvPr>
            <p:ph type="title" idx="4294967295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BALANCE</a:t>
            </a:r>
          </a:p>
        </p:txBody>
      </p:sp>
      <p:sp>
        <p:nvSpPr>
          <p:cNvPr id="126" name="DRY RED WINES…"/>
          <p:cNvSpPr txBox="1">
            <a:spLocks noGrp="1"/>
          </p:cNvSpPr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55600" indent="-355600" defTabSz="467359">
              <a:spcBef>
                <a:spcPts val="3300"/>
              </a:spcBef>
              <a:defRPr sz="2560"/>
            </a:pPr>
            <a:r>
              <a:t>DRY RED WINES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ACIDITY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SWEETNESS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ALCOHOL %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TANNIN  (most difficult to manage, develops and transforms)</a:t>
            </a:r>
          </a:p>
          <a:p>
            <a:pPr marL="1422400" lvl="3" indent="-355600" defTabSz="467359">
              <a:spcBef>
                <a:spcPts val="3300"/>
              </a:spcBef>
              <a:defRPr sz="2560"/>
            </a:pPr>
            <a:r>
              <a:t>Can mask the fruity character of a blend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Acidity and alcohol can offset higher concentration of the other</a:t>
            </a:r>
          </a:p>
          <a:p>
            <a:pPr marL="711200" lvl="1" indent="-355600" defTabSz="467359">
              <a:spcBef>
                <a:spcPts val="3300"/>
              </a:spcBef>
              <a:defRPr sz="2560"/>
            </a:pPr>
            <a:r>
              <a:t>Alcohol and tannin reinforce each other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Table"/>
          <p:cNvGraphicFramePr/>
          <p:nvPr/>
        </p:nvGraphicFramePr>
        <p:xfrm>
          <a:off x="952500" y="1270000"/>
          <a:ext cx="11099800" cy="72136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74950"/>
                <a:gridCol w="2774950"/>
                <a:gridCol w="2774950"/>
                <a:gridCol w="2774950"/>
              </a:tblGrid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Acidity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Tannin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Alcohol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BALANCED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LOW/MED/HIGH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MED/HIGH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MED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LOW/MED/HIGH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  <p:graphicFrame>
        <p:nvGraphicFramePr>
          <p:cNvPr id="129" name="Table"/>
          <p:cNvGraphicFramePr/>
          <p:nvPr/>
        </p:nvGraphicFramePr>
        <p:xfrm>
          <a:off x="1193800" y="8991600"/>
          <a:ext cx="9753600" cy="73152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438400"/>
                <a:gridCol w="2438400"/>
                <a:gridCol w="2438400"/>
                <a:gridCol w="2438400"/>
              </a:tblGrid>
              <a:tr h="146304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6304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1" name="Table"/>
          <p:cNvGraphicFramePr/>
          <p:nvPr/>
        </p:nvGraphicFramePr>
        <p:xfrm>
          <a:off x="952500" y="1270000"/>
          <a:ext cx="11099800" cy="72136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774950"/>
                <a:gridCol w="2774950"/>
                <a:gridCol w="2774950"/>
                <a:gridCol w="2774950"/>
              </a:tblGrid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ACIDITY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TANIN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ALCOHOL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UNBALANCED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HIGH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LOW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Bala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Balance</a:t>
            </a:r>
          </a:p>
        </p:txBody>
      </p:sp>
      <p:sp>
        <p:nvSpPr>
          <p:cNvPr id="134" name="Acidi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13384" indent="-413384" defTabSz="543305">
              <a:spcBef>
                <a:spcPts val="3900"/>
              </a:spcBef>
              <a:defRPr sz="2976"/>
            </a:pPr>
            <a:r>
              <a:t>Acidity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Residual Sugar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Alcohol content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Tannin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Oak or oak varieties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M/L character &amp; fruit</a:t>
            </a:r>
          </a:p>
          <a:p>
            <a:pPr marL="413384" indent="-413384" defTabSz="543305">
              <a:spcBef>
                <a:spcPts val="3900"/>
              </a:spcBef>
              <a:defRPr sz="2976"/>
            </a:pPr>
            <a:r>
              <a:t>Color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What to Blen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What to Blend</a:t>
            </a:r>
          </a:p>
        </p:txBody>
      </p:sp>
      <p:sp>
        <p:nvSpPr>
          <p:cNvPr id="137" name="Same varietals from different vineyard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Same varietals from different vineyards</a:t>
            </a:r>
          </a:p>
          <a:p>
            <a:r>
              <a:t>Same varietals , different vintages</a:t>
            </a:r>
          </a:p>
          <a:p>
            <a:r>
              <a:t>Different, “compatible” varietals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Experi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Experiment</a:t>
            </a:r>
          </a:p>
        </p:txBody>
      </p:sp>
      <p:sp>
        <p:nvSpPr>
          <p:cNvPr id="140" name="Document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Document </a:t>
            </a:r>
          </a:p>
          <a:p>
            <a:r>
              <a:t>Watch your numbers</a:t>
            </a:r>
          </a:p>
          <a:p>
            <a:r>
              <a:t>Use a spreadsheet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Blend Calculations"/>
          <p:cNvSpPr txBox="1"/>
          <p:nvPr/>
        </p:nvSpPr>
        <p:spPr>
          <a:xfrm>
            <a:off x="5082641" y="1141070"/>
            <a:ext cx="2839518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Blend Calculations</a:t>
            </a:r>
          </a:p>
        </p:txBody>
      </p:sp>
      <p:graphicFrame>
        <p:nvGraphicFramePr>
          <p:cNvPr id="143" name="Table"/>
          <p:cNvGraphicFramePr/>
          <p:nvPr/>
        </p:nvGraphicFramePr>
        <p:xfrm>
          <a:off x="675508" y="841922"/>
          <a:ext cx="11099800" cy="721360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1387475"/>
                <a:gridCol w="1387475"/>
                <a:gridCol w="1387475"/>
                <a:gridCol w="1387475"/>
                <a:gridCol w="1387475"/>
                <a:gridCol w="1387475"/>
                <a:gridCol w="1387475"/>
                <a:gridCol w="1387475"/>
              </a:tblGrid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component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gal.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% blend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ph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TA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SO2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RS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Alc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Norton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1.0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12.5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Chamb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12.5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Cabernet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11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3.75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60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0.3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14.5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442720">
                <a:tc>
                  <a:txBody>
                    <a:bodyPr/>
                    <a:lstStyle/>
                    <a:p>
                      <a:pPr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2200" b="1">
                          <a:solidFill>
                            <a:srgbClr val="FFFFFF"/>
                          </a:solidFill>
                          <a:sym typeface="Helvetica Neue"/>
                        </a:rPr>
                        <a:t>Totals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45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ym typeface="Helvetica Neue"/>
                        </a:defRPr>
                      </a:pPr>
                      <a:endParaRPr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3.47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0.844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55.6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0.12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12.7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Custom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White</vt:lpstr>
      <vt:lpstr>Wine Blending</vt:lpstr>
      <vt:lpstr>Blending Goals</vt:lpstr>
      <vt:lpstr>BALANCE</vt:lpstr>
      <vt:lpstr>Slide 4</vt:lpstr>
      <vt:lpstr>Slide 5</vt:lpstr>
      <vt:lpstr>Balance</vt:lpstr>
      <vt:lpstr>What to Blend</vt:lpstr>
      <vt:lpstr>Experiment</vt:lpstr>
      <vt:lpstr>Slide 9</vt:lpstr>
      <vt:lpstr>Testing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 Blending</dc:title>
  <cp:lastModifiedBy>Mark B</cp:lastModifiedBy>
  <cp:revision>1</cp:revision>
  <dcterms:modified xsi:type="dcterms:W3CDTF">2018-04-18T17:02:08Z</dcterms:modified>
</cp:coreProperties>
</file>