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256" r:id="rId3"/>
    <p:sldId id="303" r:id="rId4"/>
    <p:sldId id="301" r:id="rId5"/>
    <p:sldId id="265" r:id="rId6"/>
    <p:sldId id="264" r:id="rId7"/>
    <p:sldId id="267" r:id="rId8"/>
    <p:sldId id="268" r:id="rId9"/>
    <p:sldId id="271" r:id="rId10"/>
    <p:sldId id="275" r:id="rId11"/>
    <p:sldId id="277" r:id="rId12"/>
    <p:sldId id="304" r:id="rId13"/>
    <p:sldId id="290" r:id="rId14"/>
    <p:sldId id="291" r:id="rId15"/>
    <p:sldId id="278" r:id="rId16"/>
    <p:sldId id="292" r:id="rId17"/>
    <p:sldId id="286" r:id="rId18"/>
    <p:sldId id="283" r:id="rId19"/>
    <p:sldId id="305" r:id="rId20"/>
    <p:sldId id="280" r:id="rId21"/>
    <p:sldId id="281" r:id="rId22"/>
    <p:sldId id="306" r:id="rId23"/>
    <p:sldId id="282" r:id="rId24"/>
    <p:sldId id="295" r:id="rId25"/>
    <p:sldId id="307" r:id="rId26"/>
    <p:sldId id="296" r:id="rId27"/>
    <p:sldId id="308" r:id="rId28"/>
    <p:sldId id="298" r:id="rId29"/>
    <p:sldId id="309" r:id="rId30"/>
    <p:sldId id="310"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dith Kelly" initials="JK" lastIdx="1" clrIdx="0">
    <p:extLst>
      <p:ext uri="{19B8F6BF-5375-455C-9EA6-DF929625EA0E}">
        <p15:presenceInfo xmlns:p15="http://schemas.microsoft.com/office/powerpoint/2012/main" userId="b513dd5fc1278c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914" autoAdjust="0"/>
  </p:normalViewPr>
  <p:slideViewPr>
    <p:cSldViewPr>
      <p:cViewPr varScale="1">
        <p:scale>
          <a:sx n="99" d="100"/>
          <a:sy n="99" d="100"/>
        </p:scale>
        <p:origin x="1866" y="78"/>
      </p:cViewPr>
      <p:guideLst>
        <p:guide orient="horz" pos="2160"/>
        <p:guide pos="2880"/>
      </p:guideLst>
    </p:cSldViewPr>
  </p:slideViewPr>
  <p:notesTextViewPr>
    <p:cViewPr>
      <p:scale>
        <a:sx n="1" d="1"/>
        <a:sy n="1" d="1"/>
      </p:scale>
      <p:origin x="0" y="0"/>
    </p:cViewPr>
  </p:notesTextViewPr>
  <p:sorterViewPr>
    <p:cViewPr>
      <p:scale>
        <a:sx n="100" d="100"/>
        <a:sy n="100" d="100"/>
      </p:scale>
      <p:origin x="0" y="-13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19B0D6-85AC-41BB-96B1-65E509FE500F}" type="datetimeFigureOut">
              <a:rPr lang="en-US" smtClean="0"/>
              <a:t>2/18/2021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DB5BE4-B60C-4F07-AF37-F4E4B4531B6F}" type="slidenum">
              <a:rPr lang="en-US" smtClean="0"/>
              <a:t>‹#›</a:t>
            </a:fld>
            <a:endParaRPr lang="en-US"/>
          </a:p>
        </p:txBody>
      </p:sp>
    </p:spTree>
    <p:extLst>
      <p:ext uri="{BB962C8B-B14F-4D97-AF65-F5344CB8AC3E}">
        <p14:creationId xmlns:p14="http://schemas.microsoft.com/office/powerpoint/2010/main" val="4278994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DB5BE4-B60C-4F07-AF37-F4E4B4531B6F}" type="slidenum">
              <a:rPr lang="en-US" smtClean="0"/>
              <a:t>1</a:t>
            </a:fld>
            <a:endParaRPr lang="en-US"/>
          </a:p>
        </p:txBody>
      </p:sp>
    </p:spTree>
    <p:extLst>
      <p:ext uri="{BB962C8B-B14F-4D97-AF65-F5344CB8AC3E}">
        <p14:creationId xmlns:p14="http://schemas.microsoft.com/office/powerpoint/2010/main" val="2731864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more Bio information here?</a:t>
            </a:r>
          </a:p>
        </p:txBody>
      </p:sp>
      <p:sp>
        <p:nvSpPr>
          <p:cNvPr id="4" name="Slide Number Placeholder 3"/>
          <p:cNvSpPr>
            <a:spLocks noGrp="1"/>
          </p:cNvSpPr>
          <p:nvPr>
            <p:ph type="sldNum" sz="quarter" idx="5"/>
          </p:nvPr>
        </p:nvSpPr>
        <p:spPr/>
        <p:txBody>
          <a:bodyPr/>
          <a:lstStyle/>
          <a:p>
            <a:fld id="{6ADB5BE4-B60C-4F07-AF37-F4E4B4531B6F}" type="slidenum">
              <a:rPr lang="en-US" smtClean="0"/>
              <a:t>2</a:t>
            </a:fld>
            <a:endParaRPr lang="en-US"/>
          </a:p>
        </p:txBody>
      </p:sp>
    </p:spTree>
    <p:extLst>
      <p:ext uri="{BB962C8B-B14F-4D97-AF65-F5344CB8AC3E}">
        <p14:creationId xmlns:p14="http://schemas.microsoft.com/office/powerpoint/2010/main" val="3162879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how I became interested in wine, wine education, and eventually wine judging</a:t>
            </a:r>
          </a:p>
        </p:txBody>
      </p:sp>
      <p:sp>
        <p:nvSpPr>
          <p:cNvPr id="4" name="Slide Number Placeholder 3"/>
          <p:cNvSpPr>
            <a:spLocks noGrp="1"/>
          </p:cNvSpPr>
          <p:nvPr>
            <p:ph type="sldNum" sz="quarter" idx="5"/>
          </p:nvPr>
        </p:nvSpPr>
        <p:spPr/>
        <p:txBody>
          <a:bodyPr/>
          <a:lstStyle/>
          <a:p>
            <a:fld id="{6ADB5BE4-B60C-4F07-AF37-F4E4B4531B6F}" type="slidenum">
              <a:rPr lang="en-US" smtClean="0"/>
              <a:t>3</a:t>
            </a:fld>
            <a:endParaRPr lang="en-US"/>
          </a:p>
        </p:txBody>
      </p:sp>
    </p:spTree>
    <p:extLst>
      <p:ext uri="{BB962C8B-B14F-4D97-AF65-F5344CB8AC3E}">
        <p14:creationId xmlns:p14="http://schemas.microsoft.com/office/powerpoint/2010/main" val="556654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mark</a:t>
            </a:r>
            <a:r>
              <a:rPr lang="en-US" baseline="0" dirty="0"/>
              <a:t> a wine at less then its full value in a category, you must be able to identify an objective reason to do s0</a:t>
            </a:r>
          </a:p>
          <a:p>
            <a:endParaRPr lang="en-US" dirty="0"/>
          </a:p>
        </p:txBody>
      </p:sp>
      <p:sp>
        <p:nvSpPr>
          <p:cNvPr id="4" name="Slide Number Placeholder 3"/>
          <p:cNvSpPr>
            <a:spLocks noGrp="1"/>
          </p:cNvSpPr>
          <p:nvPr>
            <p:ph type="sldNum" sz="quarter" idx="10"/>
          </p:nvPr>
        </p:nvSpPr>
        <p:spPr/>
        <p:txBody>
          <a:bodyPr/>
          <a:lstStyle/>
          <a:p>
            <a:fld id="{6ADB5BE4-B60C-4F07-AF37-F4E4B4531B6F}" type="slidenum">
              <a:rPr lang="en-US" smtClean="0"/>
              <a:t>9</a:t>
            </a:fld>
            <a:endParaRPr lang="en-US"/>
          </a:p>
        </p:txBody>
      </p:sp>
    </p:spTree>
    <p:extLst>
      <p:ext uri="{BB962C8B-B14F-4D97-AF65-F5344CB8AC3E}">
        <p14:creationId xmlns:p14="http://schemas.microsoft.com/office/powerpoint/2010/main" val="1732893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Legs are caused by surface</a:t>
            </a:r>
            <a:r>
              <a:rPr lang="en-US" baseline="0" dirty="0"/>
              <a:t> tension as the alcohol at the surface evaporates faster then the watery components, drawing the wine up the side of the glass until it falls back into the glass due to its own weight</a:t>
            </a:r>
          </a:p>
          <a:p>
            <a:r>
              <a:rPr lang="en-US" baseline="0" dirty="0"/>
              <a:t>Legs can give clues as to alcohol levels and age of the wine, but in wine judging not much is made of legs.</a:t>
            </a:r>
            <a:endParaRPr lang="en-US" dirty="0"/>
          </a:p>
        </p:txBody>
      </p:sp>
      <p:sp>
        <p:nvSpPr>
          <p:cNvPr id="4" name="Slide Number Placeholder 3"/>
          <p:cNvSpPr>
            <a:spLocks noGrp="1"/>
          </p:cNvSpPr>
          <p:nvPr>
            <p:ph type="sldNum" sz="quarter" idx="10"/>
          </p:nvPr>
        </p:nvSpPr>
        <p:spPr/>
        <p:txBody>
          <a:bodyPr/>
          <a:lstStyle/>
          <a:p>
            <a:fld id="{6ADB5BE4-B60C-4F07-AF37-F4E4B4531B6F}" type="slidenum">
              <a:rPr lang="en-US" smtClean="0"/>
              <a:t>10</a:t>
            </a:fld>
            <a:endParaRPr lang="en-US"/>
          </a:p>
        </p:txBody>
      </p:sp>
    </p:spTree>
    <p:extLst>
      <p:ext uri="{BB962C8B-B14F-4D97-AF65-F5344CB8AC3E}">
        <p14:creationId xmlns:p14="http://schemas.microsoft.com/office/powerpoint/2010/main" val="195744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DB5BE4-B60C-4F07-AF37-F4E4B4531B6F}" type="slidenum">
              <a:rPr lang="en-US" smtClean="0"/>
              <a:t>22</a:t>
            </a:fld>
            <a:endParaRPr lang="en-US"/>
          </a:p>
        </p:txBody>
      </p:sp>
    </p:spTree>
    <p:extLst>
      <p:ext uri="{BB962C8B-B14F-4D97-AF65-F5344CB8AC3E}">
        <p14:creationId xmlns:p14="http://schemas.microsoft.com/office/powerpoint/2010/main" val="30441403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5029200"/>
            <a:ext cx="8686800" cy="928688"/>
          </a:xfrm>
        </p:spPr>
        <p:txBody>
          <a:bodyPr/>
          <a:lstStyle>
            <a:lvl1pPr algn="r">
              <a:defRPr>
                <a:solidFill>
                  <a:schemeClr val="bg1"/>
                </a:solidFill>
              </a:defRPr>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228600" y="5957888"/>
            <a:ext cx="8686800" cy="762000"/>
          </a:xfrm>
        </p:spPr>
        <p:txBody>
          <a:bodyPr/>
          <a:lstStyle>
            <a:lvl1pPr marL="0" indent="0" algn="r">
              <a:buFontTx/>
              <a:buNone/>
              <a:defRPr>
                <a:solidFill>
                  <a:schemeClr val="bg1"/>
                </a:solidFill>
              </a:defRPr>
            </a:lvl1pPr>
          </a:lstStyle>
          <a:p>
            <a:pPr lvl="0"/>
            <a:r>
              <a:rPr lang="en-US" altLang="en-US" noProof="0"/>
              <a:t>Click to edit Master subtitle style</a:t>
            </a:r>
          </a:p>
        </p:txBody>
      </p:sp>
      <p:sp>
        <p:nvSpPr>
          <p:cNvPr id="3076" name="Rectangle 4"/>
          <p:cNvSpPr>
            <a:spLocks noGrp="1" noChangeArrowheads="1"/>
          </p:cNvSpPr>
          <p:nvPr>
            <p:ph type="dt" sz="half" idx="2"/>
          </p:nvPr>
        </p:nvSpPr>
        <p:spPr/>
        <p:txBody>
          <a:bodyPr/>
          <a:lstStyle>
            <a:lvl1pPr>
              <a:defRPr>
                <a:solidFill>
                  <a:schemeClr val="bg1"/>
                </a:solidFill>
              </a:defRPr>
            </a:lvl1pPr>
          </a:lstStyle>
          <a:p>
            <a:endParaRPr lang="en-US" altLang="en-US"/>
          </a:p>
        </p:txBody>
      </p:sp>
      <p:sp>
        <p:nvSpPr>
          <p:cNvPr id="3077" name="Rectangle 5"/>
          <p:cNvSpPr>
            <a:spLocks noGrp="1" noChangeArrowheads="1"/>
          </p:cNvSpPr>
          <p:nvPr>
            <p:ph type="ftr" sz="quarter" idx="3"/>
          </p:nvPr>
        </p:nvSpPr>
        <p:spPr/>
        <p:txBody>
          <a:bodyPr/>
          <a:lstStyle>
            <a:lvl1pPr>
              <a:defRPr>
                <a:solidFill>
                  <a:schemeClr val="bg1"/>
                </a:solidFill>
              </a:defRPr>
            </a:lvl1pPr>
          </a:lstStyle>
          <a:p>
            <a:endParaRPr lang="en-US" altLang="en-US"/>
          </a:p>
        </p:txBody>
      </p:sp>
      <p:sp>
        <p:nvSpPr>
          <p:cNvPr id="3078" name="Rectangle 6"/>
          <p:cNvSpPr>
            <a:spLocks noGrp="1" noChangeArrowheads="1"/>
          </p:cNvSpPr>
          <p:nvPr>
            <p:ph type="sldNum" sz="quarter" idx="4"/>
          </p:nvPr>
        </p:nvSpPr>
        <p:spPr/>
        <p:txBody>
          <a:bodyPr/>
          <a:lstStyle>
            <a:lvl1pPr>
              <a:defRPr>
                <a:solidFill>
                  <a:schemeClr val="bg1"/>
                </a:solidFill>
              </a:defRPr>
            </a:lvl1pPr>
          </a:lstStyle>
          <a:p>
            <a:fld id="{E0225EE8-DE74-4836-BF20-322800C19A8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188A35A-D739-4A31-B30D-6C2729EB4C03}" type="slidenum">
              <a:rPr lang="en-US" altLang="en-US"/>
              <a:pPr/>
              <a:t>‹#›</a:t>
            </a:fld>
            <a:endParaRPr lang="en-US" altLang="en-US"/>
          </a:p>
        </p:txBody>
      </p:sp>
    </p:spTree>
    <p:extLst>
      <p:ext uri="{BB962C8B-B14F-4D97-AF65-F5344CB8AC3E}">
        <p14:creationId xmlns:p14="http://schemas.microsoft.com/office/powerpoint/2010/main" val="1362788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47625"/>
            <a:ext cx="2171700" cy="6192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47625"/>
            <a:ext cx="6362700" cy="6192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9C5986E-4FB2-4E23-867E-6C5791E2788E}" type="slidenum">
              <a:rPr lang="en-US" altLang="en-US"/>
              <a:pPr/>
              <a:t>‹#›</a:t>
            </a:fld>
            <a:endParaRPr lang="en-US" altLang="en-US"/>
          </a:p>
        </p:txBody>
      </p:sp>
    </p:spTree>
    <p:extLst>
      <p:ext uri="{BB962C8B-B14F-4D97-AF65-F5344CB8AC3E}">
        <p14:creationId xmlns:p14="http://schemas.microsoft.com/office/powerpoint/2010/main" val="1488618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5029200"/>
            <a:ext cx="8686800" cy="928688"/>
          </a:xfrm>
        </p:spPr>
        <p:txBody>
          <a:bodyPr/>
          <a:lstStyle>
            <a:lvl1pPr algn="r">
              <a:defRPr>
                <a:solidFill>
                  <a:schemeClr val="bg1"/>
                </a:solidFill>
              </a:defRPr>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228600" y="5957888"/>
            <a:ext cx="8686800" cy="762000"/>
          </a:xfrm>
        </p:spPr>
        <p:txBody>
          <a:bodyPr/>
          <a:lstStyle>
            <a:lvl1pPr marL="0" indent="0" algn="r">
              <a:buFontTx/>
              <a:buNone/>
              <a:defRPr/>
            </a:lvl1pPr>
          </a:lstStyle>
          <a:p>
            <a:pPr lvl="0"/>
            <a:r>
              <a:rPr lang="en-US" altLang="en-US" noProof="0"/>
              <a:t>Click to edit Master subtitle style</a:t>
            </a:r>
          </a:p>
        </p:txBody>
      </p:sp>
      <p:sp>
        <p:nvSpPr>
          <p:cNvPr id="3076" name="Rectangle 4"/>
          <p:cNvSpPr>
            <a:spLocks noGrp="1" noChangeArrowheads="1"/>
          </p:cNvSpPr>
          <p:nvPr>
            <p:ph type="dt" sz="half" idx="2"/>
          </p:nvPr>
        </p:nvSpPr>
        <p:spPr/>
        <p:txBody>
          <a:bodyPr/>
          <a:lstStyle>
            <a:lvl1pPr>
              <a:defRPr/>
            </a:lvl1pPr>
          </a:lstStyle>
          <a:p>
            <a:endParaRPr lang="en-US" altLang="en-US">
              <a:solidFill>
                <a:srgbClr val="FFFFFF"/>
              </a:solidFill>
            </a:endParaRPr>
          </a:p>
        </p:txBody>
      </p:sp>
      <p:sp>
        <p:nvSpPr>
          <p:cNvPr id="3077" name="Rectangle 5"/>
          <p:cNvSpPr>
            <a:spLocks noGrp="1" noChangeArrowheads="1"/>
          </p:cNvSpPr>
          <p:nvPr>
            <p:ph type="ftr" sz="quarter" idx="3"/>
          </p:nvPr>
        </p:nvSpPr>
        <p:spPr/>
        <p:txBody>
          <a:bodyPr/>
          <a:lstStyle>
            <a:lvl1pPr>
              <a:defRPr/>
            </a:lvl1pPr>
          </a:lstStyle>
          <a:p>
            <a:endParaRPr lang="en-US" altLang="en-US">
              <a:solidFill>
                <a:srgbClr val="FFFFFF"/>
              </a:solidFill>
            </a:endParaRPr>
          </a:p>
        </p:txBody>
      </p:sp>
      <p:sp>
        <p:nvSpPr>
          <p:cNvPr id="3078" name="Rectangle 6"/>
          <p:cNvSpPr>
            <a:spLocks noGrp="1" noChangeArrowheads="1"/>
          </p:cNvSpPr>
          <p:nvPr>
            <p:ph type="sldNum" sz="quarter" idx="4"/>
          </p:nvPr>
        </p:nvSpPr>
        <p:spPr/>
        <p:txBody>
          <a:bodyPr/>
          <a:lstStyle>
            <a:lvl1pPr>
              <a:defRPr/>
            </a:lvl1pPr>
          </a:lstStyle>
          <a:p>
            <a:fld id="{2559CF7A-3928-42E6-BEC0-222559D869D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110395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C3F7EA5-6B21-4A99-A9F7-25AD8B34AE0B}"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66503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F7D5AD0-0E39-4832-A010-20F02F65626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065742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676400"/>
            <a:ext cx="4267200" cy="4564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4267200" cy="4564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D9363AE-F33A-4FAB-9FD6-09936D8DC13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860661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BBCE6541-4BF2-4C0C-B453-340ED902AE8B}"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21551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944DE4A6-41FC-4BDD-8173-67E1CC0C565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704109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314B0403-0B21-487F-A858-49ED3625122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500491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EF2C49AE-BDE2-473E-9EC2-55559B2CC9B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87650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E9C273B-13F7-4269-AF22-E80141D25EE4}" type="slidenum">
              <a:rPr lang="en-US" altLang="en-US"/>
              <a:pPr/>
              <a:t>‹#›</a:t>
            </a:fld>
            <a:endParaRPr lang="en-US" altLang="en-US"/>
          </a:p>
        </p:txBody>
      </p:sp>
    </p:spTree>
    <p:extLst>
      <p:ext uri="{BB962C8B-B14F-4D97-AF65-F5344CB8AC3E}">
        <p14:creationId xmlns:p14="http://schemas.microsoft.com/office/powerpoint/2010/main" val="3958860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0EC2A0E-4202-4F09-A5B2-3EB1B148649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341011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2AA8B08-7B3C-4A33-BC5C-FEF6F8B13DE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791422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47625"/>
            <a:ext cx="2171700" cy="6192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47625"/>
            <a:ext cx="6362700" cy="6192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4B75461-F600-4EE1-A8A8-05A63F1EE71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37427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B136877-AF3B-4206-9B11-3CF7DD81C429}" type="slidenum">
              <a:rPr lang="en-US" altLang="en-US"/>
              <a:pPr/>
              <a:t>‹#›</a:t>
            </a:fld>
            <a:endParaRPr lang="en-US" altLang="en-US"/>
          </a:p>
        </p:txBody>
      </p:sp>
    </p:spTree>
    <p:extLst>
      <p:ext uri="{BB962C8B-B14F-4D97-AF65-F5344CB8AC3E}">
        <p14:creationId xmlns:p14="http://schemas.microsoft.com/office/powerpoint/2010/main" val="3161531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676400"/>
            <a:ext cx="4267200" cy="4564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4267200" cy="4564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24B80E1-FEF5-4742-BE54-CF3B7C78707D}" type="slidenum">
              <a:rPr lang="en-US" altLang="en-US"/>
              <a:pPr/>
              <a:t>‹#›</a:t>
            </a:fld>
            <a:endParaRPr lang="en-US" altLang="en-US"/>
          </a:p>
        </p:txBody>
      </p:sp>
    </p:spTree>
    <p:extLst>
      <p:ext uri="{BB962C8B-B14F-4D97-AF65-F5344CB8AC3E}">
        <p14:creationId xmlns:p14="http://schemas.microsoft.com/office/powerpoint/2010/main" val="2272482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439609AC-F614-4D87-B0AD-380DC69C4DD4}" type="slidenum">
              <a:rPr lang="en-US" altLang="en-US"/>
              <a:pPr/>
              <a:t>‹#›</a:t>
            </a:fld>
            <a:endParaRPr lang="en-US" altLang="en-US"/>
          </a:p>
        </p:txBody>
      </p:sp>
    </p:spTree>
    <p:extLst>
      <p:ext uri="{BB962C8B-B14F-4D97-AF65-F5344CB8AC3E}">
        <p14:creationId xmlns:p14="http://schemas.microsoft.com/office/powerpoint/2010/main" val="2014379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2CAC61FE-F62B-4AAD-AFFF-0C3FFFADA17F}" type="slidenum">
              <a:rPr lang="en-US" altLang="en-US"/>
              <a:pPr/>
              <a:t>‹#›</a:t>
            </a:fld>
            <a:endParaRPr lang="en-US" altLang="en-US"/>
          </a:p>
        </p:txBody>
      </p:sp>
    </p:spTree>
    <p:extLst>
      <p:ext uri="{BB962C8B-B14F-4D97-AF65-F5344CB8AC3E}">
        <p14:creationId xmlns:p14="http://schemas.microsoft.com/office/powerpoint/2010/main" val="3793403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47BEC217-2978-4758-A685-1227792ED235}" type="slidenum">
              <a:rPr lang="en-US" altLang="en-US"/>
              <a:pPr/>
              <a:t>‹#›</a:t>
            </a:fld>
            <a:endParaRPr lang="en-US" altLang="en-US"/>
          </a:p>
        </p:txBody>
      </p:sp>
    </p:spTree>
    <p:extLst>
      <p:ext uri="{BB962C8B-B14F-4D97-AF65-F5344CB8AC3E}">
        <p14:creationId xmlns:p14="http://schemas.microsoft.com/office/powerpoint/2010/main" val="975531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27F3344-BA21-420C-9E11-361347491AF3}" type="slidenum">
              <a:rPr lang="en-US" altLang="en-US"/>
              <a:pPr/>
              <a:t>‹#›</a:t>
            </a:fld>
            <a:endParaRPr lang="en-US" altLang="en-US"/>
          </a:p>
        </p:txBody>
      </p:sp>
    </p:spTree>
    <p:extLst>
      <p:ext uri="{BB962C8B-B14F-4D97-AF65-F5344CB8AC3E}">
        <p14:creationId xmlns:p14="http://schemas.microsoft.com/office/powerpoint/2010/main" val="1273099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7B58EDB-AB0C-441A-B672-556A845D0590}" type="slidenum">
              <a:rPr lang="en-US" altLang="en-US"/>
              <a:pPr/>
              <a:t>‹#›</a:t>
            </a:fld>
            <a:endParaRPr lang="en-US" altLang="en-US"/>
          </a:p>
        </p:txBody>
      </p:sp>
    </p:spTree>
    <p:extLst>
      <p:ext uri="{BB962C8B-B14F-4D97-AF65-F5344CB8AC3E}">
        <p14:creationId xmlns:p14="http://schemas.microsoft.com/office/powerpoint/2010/main" val="2346724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47625"/>
            <a:ext cx="716280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228600" y="1676400"/>
            <a:ext cx="8686800" cy="456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2286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7818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FE6E275-59A4-4AFE-968F-88FA106CB69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cs typeface="Arial" charset="0"/>
        </a:defRPr>
      </a:lvl2pPr>
      <a:lvl3pPr algn="l" rtl="0" eaLnBrk="1" fontAlgn="base" hangingPunct="1">
        <a:spcBef>
          <a:spcPct val="0"/>
        </a:spcBef>
        <a:spcAft>
          <a:spcPct val="0"/>
        </a:spcAft>
        <a:defRPr sz="3600">
          <a:solidFill>
            <a:schemeClr val="tx1"/>
          </a:solidFill>
          <a:latin typeface="Arial" charset="0"/>
          <a:cs typeface="Arial" charset="0"/>
        </a:defRPr>
      </a:lvl3pPr>
      <a:lvl4pPr algn="l" rtl="0" eaLnBrk="1" fontAlgn="base" hangingPunct="1">
        <a:spcBef>
          <a:spcPct val="0"/>
        </a:spcBef>
        <a:spcAft>
          <a:spcPct val="0"/>
        </a:spcAft>
        <a:defRPr sz="3600">
          <a:solidFill>
            <a:schemeClr val="tx1"/>
          </a:solidFill>
          <a:latin typeface="Arial" charset="0"/>
          <a:cs typeface="Arial" charset="0"/>
        </a:defRPr>
      </a:lvl4pPr>
      <a:lvl5pPr algn="l" rtl="0" eaLnBrk="1" fontAlgn="base" hangingPunct="1">
        <a:spcBef>
          <a:spcPct val="0"/>
        </a:spcBef>
        <a:spcAft>
          <a:spcPct val="0"/>
        </a:spcAft>
        <a:defRPr sz="3600">
          <a:solidFill>
            <a:schemeClr val="tx1"/>
          </a:solidFill>
          <a:latin typeface="Arial" charset="0"/>
          <a:cs typeface="Arial" charset="0"/>
        </a:defRPr>
      </a:lvl5pPr>
      <a:lvl6pPr marL="457200" algn="l" rtl="0" eaLnBrk="1" fontAlgn="base" hangingPunct="1">
        <a:spcBef>
          <a:spcPct val="0"/>
        </a:spcBef>
        <a:spcAft>
          <a:spcPct val="0"/>
        </a:spcAft>
        <a:defRPr sz="3600">
          <a:solidFill>
            <a:schemeClr val="tx1"/>
          </a:solidFill>
          <a:latin typeface="Arial" charset="0"/>
          <a:cs typeface="Arial" charset="0"/>
        </a:defRPr>
      </a:lvl6pPr>
      <a:lvl7pPr marL="914400" algn="l" rtl="0" eaLnBrk="1" fontAlgn="base" hangingPunct="1">
        <a:spcBef>
          <a:spcPct val="0"/>
        </a:spcBef>
        <a:spcAft>
          <a:spcPct val="0"/>
        </a:spcAft>
        <a:defRPr sz="3600">
          <a:solidFill>
            <a:schemeClr val="tx1"/>
          </a:solidFill>
          <a:latin typeface="Arial" charset="0"/>
          <a:cs typeface="Arial" charset="0"/>
        </a:defRPr>
      </a:lvl7pPr>
      <a:lvl8pPr marL="1371600" algn="l" rtl="0" eaLnBrk="1" fontAlgn="base" hangingPunct="1">
        <a:spcBef>
          <a:spcPct val="0"/>
        </a:spcBef>
        <a:spcAft>
          <a:spcPct val="0"/>
        </a:spcAft>
        <a:defRPr sz="3600">
          <a:solidFill>
            <a:schemeClr val="tx1"/>
          </a:solidFill>
          <a:latin typeface="Arial" charset="0"/>
          <a:cs typeface="Arial" charset="0"/>
        </a:defRPr>
      </a:lvl8pPr>
      <a:lvl9pPr marL="1828800" algn="l" rtl="0" eaLnBrk="1" fontAlgn="base" hangingPunct="1">
        <a:spcBef>
          <a:spcPct val="0"/>
        </a:spcBef>
        <a:spcAft>
          <a:spcPct val="0"/>
        </a:spcAft>
        <a:defRPr sz="36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cs typeface="+mn-cs"/>
        </a:defRPr>
      </a:lvl2pPr>
      <a:lvl3pPr marL="1143000" indent="-228600" algn="l" rtl="0" eaLnBrk="1" fontAlgn="base" hangingPunct="1">
        <a:spcBef>
          <a:spcPct val="20000"/>
        </a:spcBef>
        <a:spcAft>
          <a:spcPct val="0"/>
        </a:spcAft>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a:solidFill>
            <a:schemeClr val="tx1"/>
          </a:solidFill>
          <a:latin typeface="+mn-lt"/>
          <a:cs typeface="+mn-cs"/>
        </a:defRPr>
      </a:lvl4pPr>
      <a:lvl5pPr marL="2057400" indent="-228600" algn="l" rtl="0" eaLnBrk="1" fontAlgn="base" hangingPunct="1">
        <a:spcBef>
          <a:spcPct val="20000"/>
        </a:spcBef>
        <a:spcAft>
          <a:spcPct val="0"/>
        </a:spcAft>
        <a:buChar char="»"/>
        <a:defRPr>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47625"/>
            <a:ext cx="716280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228600" y="1676400"/>
            <a:ext cx="8686800" cy="456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2286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endParaRPr lang="en-US" alt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endParaRPr lang="en-US" altLang="en-US">
              <a:solidFill>
                <a:srgbClr val="FFFFFF"/>
              </a:solidFill>
            </a:endParaRPr>
          </a:p>
        </p:txBody>
      </p:sp>
      <p:sp>
        <p:nvSpPr>
          <p:cNvPr id="1030" name="Rectangle 6"/>
          <p:cNvSpPr>
            <a:spLocks noGrp="1" noChangeArrowheads="1"/>
          </p:cNvSpPr>
          <p:nvPr>
            <p:ph type="sldNum" sz="quarter" idx="4"/>
          </p:nvPr>
        </p:nvSpPr>
        <p:spPr bwMode="auto">
          <a:xfrm>
            <a:off x="67818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01E0748F-9F11-41A7-AFF0-CBE53E53183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5237094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cs typeface="Arial" charset="0"/>
        </a:defRPr>
      </a:lvl2pPr>
      <a:lvl3pPr algn="l" rtl="0" eaLnBrk="1" fontAlgn="base" hangingPunct="1">
        <a:spcBef>
          <a:spcPct val="0"/>
        </a:spcBef>
        <a:spcAft>
          <a:spcPct val="0"/>
        </a:spcAft>
        <a:defRPr sz="3600">
          <a:solidFill>
            <a:schemeClr val="tx1"/>
          </a:solidFill>
          <a:latin typeface="Arial" charset="0"/>
          <a:cs typeface="Arial" charset="0"/>
        </a:defRPr>
      </a:lvl3pPr>
      <a:lvl4pPr algn="l" rtl="0" eaLnBrk="1" fontAlgn="base" hangingPunct="1">
        <a:spcBef>
          <a:spcPct val="0"/>
        </a:spcBef>
        <a:spcAft>
          <a:spcPct val="0"/>
        </a:spcAft>
        <a:defRPr sz="3600">
          <a:solidFill>
            <a:schemeClr val="tx1"/>
          </a:solidFill>
          <a:latin typeface="Arial" charset="0"/>
          <a:cs typeface="Arial" charset="0"/>
        </a:defRPr>
      </a:lvl4pPr>
      <a:lvl5pPr algn="l" rtl="0" eaLnBrk="1" fontAlgn="base" hangingPunct="1">
        <a:spcBef>
          <a:spcPct val="0"/>
        </a:spcBef>
        <a:spcAft>
          <a:spcPct val="0"/>
        </a:spcAft>
        <a:defRPr sz="3600">
          <a:solidFill>
            <a:schemeClr val="tx1"/>
          </a:solidFill>
          <a:latin typeface="Arial" charset="0"/>
          <a:cs typeface="Arial" charset="0"/>
        </a:defRPr>
      </a:lvl5pPr>
      <a:lvl6pPr marL="457200" algn="l" rtl="0" eaLnBrk="1" fontAlgn="base" hangingPunct="1">
        <a:spcBef>
          <a:spcPct val="0"/>
        </a:spcBef>
        <a:spcAft>
          <a:spcPct val="0"/>
        </a:spcAft>
        <a:defRPr sz="3600">
          <a:solidFill>
            <a:schemeClr val="tx1"/>
          </a:solidFill>
          <a:latin typeface="Arial" charset="0"/>
          <a:cs typeface="Arial" charset="0"/>
        </a:defRPr>
      </a:lvl6pPr>
      <a:lvl7pPr marL="914400" algn="l" rtl="0" eaLnBrk="1" fontAlgn="base" hangingPunct="1">
        <a:spcBef>
          <a:spcPct val="0"/>
        </a:spcBef>
        <a:spcAft>
          <a:spcPct val="0"/>
        </a:spcAft>
        <a:defRPr sz="3600">
          <a:solidFill>
            <a:schemeClr val="tx1"/>
          </a:solidFill>
          <a:latin typeface="Arial" charset="0"/>
          <a:cs typeface="Arial" charset="0"/>
        </a:defRPr>
      </a:lvl7pPr>
      <a:lvl8pPr marL="1371600" algn="l" rtl="0" eaLnBrk="1" fontAlgn="base" hangingPunct="1">
        <a:spcBef>
          <a:spcPct val="0"/>
        </a:spcBef>
        <a:spcAft>
          <a:spcPct val="0"/>
        </a:spcAft>
        <a:defRPr sz="3600">
          <a:solidFill>
            <a:schemeClr val="tx1"/>
          </a:solidFill>
          <a:latin typeface="Arial" charset="0"/>
          <a:cs typeface="Arial" charset="0"/>
        </a:defRPr>
      </a:lvl8pPr>
      <a:lvl9pPr marL="1828800" algn="l" rtl="0" eaLnBrk="1" fontAlgn="base" hangingPunct="1">
        <a:spcBef>
          <a:spcPct val="0"/>
        </a:spcBef>
        <a:spcAft>
          <a:spcPct val="0"/>
        </a:spcAft>
        <a:defRPr sz="36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har char="•"/>
        <a:defRPr sz="28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cs typeface="+mn-cs"/>
        </a:defRPr>
      </a:lvl2pPr>
      <a:lvl3pPr marL="1143000" indent="-228600" algn="l" rtl="0" eaLnBrk="1" fontAlgn="base" hangingPunct="1">
        <a:spcBef>
          <a:spcPct val="20000"/>
        </a:spcBef>
        <a:spcAft>
          <a:spcPct val="0"/>
        </a:spcAft>
        <a:buChar char="•"/>
        <a:defRPr sz="2000">
          <a:solidFill>
            <a:schemeClr val="bg1"/>
          </a:solidFill>
          <a:latin typeface="+mn-lt"/>
          <a:cs typeface="+mn-cs"/>
        </a:defRPr>
      </a:lvl3pPr>
      <a:lvl4pPr marL="1600200" indent="-228600" algn="l" rtl="0" eaLnBrk="1" fontAlgn="base" hangingPunct="1">
        <a:spcBef>
          <a:spcPct val="20000"/>
        </a:spcBef>
        <a:spcAft>
          <a:spcPct val="0"/>
        </a:spcAft>
        <a:buChar char="–"/>
        <a:defRPr>
          <a:solidFill>
            <a:schemeClr val="bg1"/>
          </a:solidFill>
          <a:latin typeface="+mn-lt"/>
          <a:cs typeface="+mn-cs"/>
        </a:defRPr>
      </a:lvl4pPr>
      <a:lvl5pPr marL="2057400" indent="-228600" algn="l" rtl="0" eaLnBrk="1" fontAlgn="base" hangingPunct="1">
        <a:spcBef>
          <a:spcPct val="20000"/>
        </a:spcBef>
        <a:spcAft>
          <a:spcPct val="0"/>
        </a:spcAft>
        <a:buChar char="»"/>
        <a:defRPr>
          <a:solidFill>
            <a:schemeClr val="bg1"/>
          </a:solidFill>
          <a:latin typeface="+mn-lt"/>
          <a:cs typeface="+mn-cs"/>
        </a:defRPr>
      </a:lvl5pPr>
      <a:lvl6pPr marL="2514600" indent="-228600" algn="l" rtl="0" eaLnBrk="1" fontAlgn="base" hangingPunct="1">
        <a:spcBef>
          <a:spcPct val="20000"/>
        </a:spcBef>
        <a:spcAft>
          <a:spcPct val="0"/>
        </a:spcAft>
        <a:buChar char="»"/>
        <a:defRPr>
          <a:solidFill>
            <a:schemeClr val="bg1"/>
          </a:solidFill>
          <a:latin typeface="+mn-lt"/>
          <a:cs typeface="+mn-cs"/>
        </a:defRPr>
      </a:lvl6pPr>
      <a:lvl7pPr marL="2971800" indent="-228600" algn="l" rtl="0" eaLnBrk="1" fontAlgn="base" hangingPunct="1">
        <a:spcBef>
          <a:spcPct val="20000"/>
        </a:spcBef>
        <a:spcAft>
          <a:spcPct val="0"/>
        </a:spcAft>
        <a:buChar char="»"/>
        <a:defRPr>
          <a:solidFill>
            <a:schemeClr val="bg1"/>
          </a:solidFill>
          <a:latin typeface="+mn-lt"/>
          <a:cs typeface="+mn-cs"/>
        </a:defRPr>
      </a:lvl7pPr>
      <a:lvl8pPr marL="3429000" indent="-228600" algn="l" rtl="0" eaLnBrk="1" fontAlgn="base" hangingPunct="1">
        <a:spcBef>
          <a:spcPct val="20000"/>
        </a:spcBef>
        <a:spcAft>
          <a:spcPct val="0"/>
        </a:spcAft>
        <a:buChar char="»"/>
        <a:defRPr>
          <a:solidFill>
            <a:schemeClr val="bg1"/>
          </a:solidFill>
          <a:latin typeface="+mn-lt"/>
          <a:cs typeface="+mn-cs"/>
        </a:defRPr>
      </a:lvl8pPr>
      <a:lvl9pPr marL="3886200" indent="-228600" algn="l" rtl="0" eaLnBrk="1" fontAlgn="base" hangingPunct="1">
        <a:spcBef>
          <a:spcPct val="20000"/>
        </a:spcBef>
        <a:spcAft>
          <a:spcPct val="0"/>
        </a:spcAft>
        <a:buChar char="»"/>
        <a:defRPr>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en.wikipedia.org/wiki/Hydrogen_sulfide" TargetMode="External"/><Relationship Id="rId13" Type="http://schemas.openxmlformats.org/officeDocument/2006/relationships/hyperlink" Target="http://en.wikipedia.org/wiki/Sorbic_acid" TargetMode="External"/><Relationship Id="rId3" Type="http://schemas.openxmlformats.org/officeDocument/2006/relationships/hyperlink" Target="http://en.wikipedia.org/wiki/Amyl-acetate" TargetMode="External"/><Relationship Id="rId7" Type="http://schemas.openxmlformats.org/officeDocument/2006/relationships/hyperlink" Target="http://en.wikipedia.org/wiki/Ethyl_acetate" TargetMode="External"/><Relationship Id="rId12" Type="http://schemas.openxmlformats.org/officeDocument/2006/relationships/hyperlink" Target="http://en.wikipedia.org/wiki/Oxidation" TargetMode="External"/><Relationship Id="rId2" Type="http://schemas.openxmlformats.org/officeDocument/2006/relationships/hyperlink" Target="http://en.wikipedia.org/wiki/Acetaldehyde" TargetMode="External"/><Relationship Id="rId1" Type="http://schemas.openxmlformats.org/officeDocument/2006/relationships/slideLayout" Target="../slideLayouts/slideLayout13.xml"/><Relationship Id="rId6" Type="http://schemas.openxmlformats.org/officeDocument/2006/relationships/hyperlink" Target="http://en.wikipedia.org/wiki/Butyric_acid" TargetMode="External"/><Relationship Id="rId11" Type="http://schemas.openxmlformats.org/officeDocument/2006/relationships/hyperlink" Target="http://en.wikipedia.org/wiki/Mercaptans" TargetMode="External"/><Relationship Id="rId5" Type="http://schemas.openxmlformats.org/officeDocument/2006/relationships/hyperlink" Target="http://en.wikipedia.org/wiki/Cork_taint" TargetMode="External"/><Relationship Id="rId15" Type="http://schemas.openxmlformats.org/officeDocument/2006/relationships/hyperlink" Target="http://en.wikipedia.org/wiki/Sulfur_dioxide" TargetMode="External"/><Relationship Id="rId10" Type="http://schemas.openxmlformats.org/officeDocument/2006/relationships/hyperlink" Target="http://en.wikipedia.org/wiki/Lactic_acid_bacteria" TargetMode="External"/><Relationship Id="rId4" Type="http://schemas.openxmlformats.org/officeDocument/2006/relationships/hyperlink" Target="http://en.wikipedia.org/wiki/Brettanomyces" TargetMode="External"/><Relationship Id="rId9" Type="http://schemas.openxmlformats.org/officeDocument/2006/relationships/hyperlink" Target="http://en.wikipedia.org/wiki/Iodine" TargetMode="External"/><Relationship Id="rId14" Type="http://schemas.openxmlformats.org/officeDocument/2006/relationships/hyperlink" Target="http://en.wikipedia.org/wiki/Geraniu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9.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Missouri Winemaking Society</a:t>
            </a:r>
          </a:p>
        </p:txBody>
      </p:sp>
      <p:sp>
        <p:nvSpPr>
          <p:cNvPr id="3" name="Subtitle 2"/>
          <p:cNvSpPr>
            <a:spLocks noGrp="1"/>
          </p:cNvSpPr>
          <p:nvPr>
            <p:ph type="subTitle" idx="1"/>
          </p:nvPr>
        </p:nvSpPr>
        <p:spPr/>
        <p:txBody>
          <a:bodyPr/>
          <a:lstStyle/>
          <a:p>
            <a:r>
              <a:rPr lang="en-US" dirty="0"/>
              <a:t>Kevin </a:t>
            </a:r>
            <a:r>
              <a:rPr lang="en-US" dirty="0" err="1"/>
              <a:t>Kourofsky</a:t>
            </a:r>
            <a:r>
              <a:rPr lang="en-US" dirty="0"/>
              <a:t> &amp; Judy Kelly</a:t>
            </a:r>
          </a:p>
        </p:txBody>
      </p:sp>
    </p:spTree>
    <p:extLst>
      <p:ext uri="{BB962C8B-B14F-4D97-AF65-F5344CB8AC3E}">
        <p14:creationId xmlns:p14="http://schemas.microsoft.com/office/powerpoint/2010/main" val="290153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Appearance</a:t>
            </a:r>
          </a:p>
        </p:txBody>
      </p:sp>
      <p:sp>
        <p:nvSpPr>
          <p:cNvPr id="3" name="Content Placeholder 2"/>
          <p:cNvSpPr>
            <a:spLocks noGrp="1"/>
          </p:cNvSpPr>
          <p:nvPr>
            <p:ph idx="1"/>
          </p:nvPr>
        </p:nvSpPr>
        <p:spPr>
          <a:xfrm>
            <a:off x="152400" y="1295400"/>
            <a:ext cx="8686800" cy="5181600"/>
          </a:xfrm>
        </p:spPr>
        <p:txBody>
          <a:bodyPr/>
          <a:lstStyle/>
          <a:p>
            <a:pPr marL="0" indent="0">
              <a:buNone/>
            </a:pPr>
            <a:r>
              <a:rPr lang="en-US" b="1" dirty="0"/>
              <a:t>Factors:</a:t>
            </a:r>
          </a:p>
          <a:p>
            <a:r>
              <a:rPr lang="en-US" dirty="0">
                <a:solidFill>
                  <a:schemeClr val="tx1"/>
                </a:solidFill>
                <a:latin typeface="+mn-lt"/>
                <a:ea typeface="+mn-ea"/>
                <a:cs typeface="+mn-cs"/>
              </a:rPr>
              <a:t>Clarity (tilt glass - look at edge against white background)</a:t>
            </a:r>
          </a:p>
          <a:p>
            <a:pPr lvl="1"/>
            <a:r>
              <a:rPr lang="en-US" dirty="0">
                <a:solidFill>
                  <a:schemeClr val="tx1"/>
                </a:solidFill>
                <a:latin typeface="+mn-lt"/>
                <a:ea typeface="+mn-ea"/>
                <a:cs typeface="+mn-cs"/>
              </a:rPr>
              <a:t>Clear, Hazy, Cloudy/Dull Brilliant</a:t>
            </a:r>
          </a:p>
          <a:p>
            <a:r>
              <a:rPr lang="en-US" dirty="0">
                <a:solidFill>
                  <a:schemeClr val="tx1"/>
                </a:solidFill>
                <a:latin typeface="+mn-lt"/>
                <a:ea typeface="+mn-ea"/>
                <a:cs typeface="+mn-cs"/>
              </a:rPr>
              <a:t>Color</a:t>
            </a:r>
          </a:p>
          <a:p>
            <a:pPr lvl="1"/>
            <a:r>
              <a:rPr lang="en-US" dirty="0">
                <a:solidFill>
                  <a:schemeClr val="tx1"/>
                </a:solidFill>
                <a:latin typeface="+mn-lt"/>
                <a:ea typeface="+mn-ea"/>
                <a:cs typeface="+mn-cs"/>
              </a:rPr>
              <a:t>Hue, Saturation, Purity</a:t>
            </a:r>
          </a:p>
          <a:p>
            <a:pPr lvl="1" indent="-342900"/>
            <a:r>
              <a:rPr lang="en-US" dirty="0">
                <a:solidFill>
                  <a:schemeClr val="tx1"/>
                </a:solidFill>
                <a:latin typeface="+mn-lt"/>
                <a:ea typeface="+mn-ea"/>
                <a:cs typeface="+mn-cs"/>
              </a:rPr>
              <a:t>straw to golden; purple to red; oxidized; age</a:t>
            </a:r>
          </a:p>
          <a:p>
            <a:r>
              <a:rPr lang="en-US" dirty="0">
                <a:solidFill>
                  <a:schemeClr val="tx1"/>
                </a:solidFill>
                <a:latin typeface="+mn-lt"/>
                <a:ea typeface="+mn-ea"/>
                <a:cs typeface="+mn-cs"/>
              </a:rPr>
              <a:t>Intensity - concentration of color</a:t>
            </a:r>
            <a:r>
              <a:rPr lang="en-US" dirty="0"/>
              <a:t>: pale, medium, deep</a:t>
            </a:r>
            <a:endParaRPr lang="en-US" dirty="0">
              <a:solidFill>
                <a:schemeClr val="tx1"/>
              </a:solidFill>
              <a:latin typeface="+mn-lt"/>
              <a:ea typeface="+mn-ea"/>
              <a:cs typeface="+mn-cs"/>
            </a:endParaRPr>
          </a:p>
          <a:p>
            <a:r>
              <a:rPr lang="en-US" dirty="0">
                <a:solidFill>
                  <a:schemeClr val="tx1"/>
                </a:solidFill>
                <a:latin typeface="+mn-lt"/>
                <a:ea typeface="+mn-ea"/>
                <a:cs typeface="+mn-cs"/>
              </a:rPr>
              <a:t>Reflectance – Bright, Day Bright, Star Bright</a:t>
            </a:r>
          </a:p>
          <a:p>
            <a:r>
              <a:rPr lang="en-US" dirty="0">
                <a:solidFill>
                  <a:schemeClr val="tx1"/>
                </a:solidFill>
                <a:latin typeface="+mn-lt"/>
                <a:ea typeface="+mn-ea"/>
                <a:cs typeface="+mn-cs"/>
              </a:rPr>
              <a:t>Body – density or “legs”</a:t>
            </a:r>
            <a:endParaRPr lang="en-US" b="1" dirty="0"/>
          </a:p>
          <a:p>
            <a:pPr marL="0" indent="0">
              <a:buNone/>
            </a:pPr>
            <a:endParaRPr lang="en-US" dirty="0"/>
          </a:p>
          <a:p>
            <a:pPr marL="0" indent="0">
              <a:buNone/>
            </a:pPr>
            <a:endParaRPr lang="en-US" dirty="0"/>
          </a:p>
          <a:p>
            <a:pPr marL="0" indent="0">
              <a:buNone/>
            </a:pPr>
            <a:endParaRPr lang="en-US" dirty="0"/>
          </a:p>
          <a:p>
            <a:pPr marL="0" indent="0">
              <a:buNone/>
            </a:pPr>
            <a:r>
              <a:rPr lang="en-US" b="1" dirty="0"/>
              <a:t>Scoring:</a:t>
            </a:r>
          </a:p>
          <a:p>
            <a:pPr marL="0" indent="0">
              <a:buNone/>
            </a:pPr>
            <a:r>
              <a:rPr lang="en-US" dirty="0"/>
              <a:t>3 -Excellent-Brilliant with outstanding characteristic color.</a:t>
            </a:r>
          </a:p>
          <a:p>
            <a:pPr marL="0" indent="0">
              <a:buNone/>
            </a:pPr>
            <a:r>
              <a:rPr lang="en-US" dirty="0"/>
              <a:t>2 -Good-Clear with characteristic color.</a:t>
            </a:r>
          </a:p>
          <a:p>
            <a:pPr marL="0" indent="0">
              <a:buNone/>
            </a:pPr>
            <a:r>
              <a:rPr lang="en-US" dirty="0"/>
              <a:t>1 -Poor -Slight haze and/or slight off color.</a:t>
            </a:r>
          </a:p>
          <a:p>
            <a:pPr marL="0" indent="0">
              <a:buNone/>
            </a:pPr>
            <a:r>
              <a:rPr lang="en-US" dirty="0"/>
              <a:t>0 -Objectionable -Cloudy and/or off color</a:t>
            </a:r>
          </a:p>
        </p:txBody>
      </p:sp>
    </p:spTree>
    <p:extLst>
      <p:ext uri="{BB962C8B-B14F-4D97-AF65-F5344CB8AC3E}">
        <p14:creationId xmlns:p14="http://schemas.microsoft.com/office/powerpoint/2010/main" val="4128059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68B84-AFBB-42A2-96A2-F55AC4443D33}"/>
              </a:ext>
            </a:extLst>
          </p:cNvPr>
          <p:cNvSpPr>
            <a:spLocks noGrp="1"/>
          </p:cNvSpPr>
          <p:nvPr>
            <p:ph type="title"/>
          </p:nvPr>
        </p:nvSpPr>
        <p:spPr/>
        <p:txBody>
          <a:bodyPr/>
          <a:lstStyle/>
          <a:p>
            <a:r>
              <a:rPr lang="en-US" dirty="0"/>
              <a:t>Achieving Clarity</a:t>
            </a:r>
          </a:p>
        </p:txBody>
      </p:sp>
      <p:sp>
        <p:nvSpPr>
          <p:cNvPr id="3" name="Content Placeholder 2">
            <a:extLst>
              <a:ext uri="{FF2B5EF4-FFF2-40B4-BE49-F238E27FC236}">
                <a16:creationId xmlns:a16="http://schemas.microsoft.com/office/drawing/2014/main" id="{F1FDE177-4861-4DF3-85AD-17E13827F376}"/>
              </a:ext>
            </a:extLst>
          </p:cNvPr>
          <p:cNvSpPr>
            <a:spLocks noGrp="1"/>
          </p:cNvSpPr>
          <p:nvPr>
            <p:ph idx="1"/>
          </p:nvPr>
        </p:nvSpPr>
        <p:spPr/>
        <p:txBody>
          <a:bodyPr/>
          <a:lstStyle/>
          <a:p>
            <a:pPr algn="l"/>
            <a:r>
              <a:rPr lang="en-US" b="0" i="0" dirty="0">
                <a:solidFill>
                  <a:srgbClr val="1D2228"/>
                </a:solidFill>
                <a:effectLst/>
                <a:latin typeface="Helvetica Neue"/>
              </a:rPr>
              <a:t>Clarity starts at press</a:t>
            </a:r>
            <a:endParaRPr lang="en-US" b="0" i="0" dirty="0">
              <a:effectLst/>
              <a:latin typeface="Helvetica Neue"/>
            </a:endParaRPr>
          </a:p>
          <a:p>
            <a:r>
              <a:rPr lang="en-US" sz="3600" b="0" i="0" dirty="0">
                <a:effectLst/>
                <a:latin typeface="Helvetica Neue"/>
              </a:rPr>
              <a:t>Clarity starts at press</a:t>
            </a:r>
          </a:p>
          <a:p>
            <a:pPr algn="l"/>
            <a:endParaRPr lang="en-US" sz="3600" b="0" i="0" dirty="0">
              <a:effectLst/>
              <a:latin typeface="Helvetica Neue"/>
            </a:endParaRPr>
          </a:p>
          <a:p>
            <a:pPr algn="l"/>
            <a:r>
              <a:rPr lang="en-US" sz="3600" b="0" i="0" dirty="0">
                <a:effectLst/>
                <a:latin typeface="Helvetica Neue"/>
              </a:rPr>
              <a:t>Patience/racking</a:t>
            </a:r>
          </a:p>
          <a:p>
            <a:pPr algn="l"/>
            <a:endParaRPr lang="en-US" sz="3600" b="0" i="0" dirty="0">
              <a:effectLst/>
              <a:latin typeface="Helvetica Neue"/>
            </a:endParaRPr>
          </a:p>
          <a:p>
            <a:pPr algn="l"/>
            <a:r>
              <a:rPr lang="en-US" sz="3600" b="0" i="0" dirty="0">
                <a:effectLst/>
                <a:latin typeface="Helvetica Neue"/>
              </a:rPr>
              <a:t>Fining for clarity</a:t>
            </a:r>
          </a:p>
          <a:p>
            <a:pPr marL="0" indent="0" algn="l">
              <a:buNone/>
            </a:pPr>
            <a:endParaRPr lang="en-US" b="0" i="0" dirty="0">
              <a:effectLst/>
              <a:latin typeface="Helvetica Neue"/>
            </a:endParaRPr>
          </a:p>
        </p:txBody>
      </p:sp>
    </p:spTree>
    <p:extLst>
      <p:ext uri="{BB962C8B-B14F-4D97-AF65-F5344CB8AC3E}">
        <p14:creationId xmlns:p14="http://schemas.microsoft.com/office/powerpoint/2010/main" val="1051931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Chemistry and Physiology of Smell</a:t>
            </a:r>
            <a:endParaRPr lang="en-US" dirty="0"/>
          </a:p>
        </p:txBody>
      </p:sp>
      <p:sp>
        <p:nvSpPr>
          <p:cNvPr id="3" name="Content Placeholder 2"/>
          <p:cNvSpPr>
            <a:spLocks noGrp="1"/>
          </p:cNvSpPr>
          <p:nvPr>
            <p:ph idx="1"/>
          </p:nvPr>
        </p:nvSpPr>
        <p:spPr/>
        <p:txBody>
          <a:bodyPr/>
          <a:lstStyle/>
          <a:p>
            <a:pPr>
              <a:lnSpc>
                <a:spcPct val="90000"/>
              </a:lnSpc>
            </a:pPr>
            <a:r>
              <a:rPr lang="en-US" altLang="en-US" dirty="0"/>
              <a:t>We smell wine molecules that are volatile or readily evaporating</a:t>
            </a:r>
          </a:p>
          <a:p>
            <a:pPr marL="400050" lvl="1" indent="0">
              <a:lnSpc>
                <a:spcPct val="90000"/>
              </a:lnSpc>
              <a:buNone/>
            </a:pPr>
            <a:r>
              <a:rPr lang="en-US" altLang="en-US" dirty="0"/>
              <a:t>- 20% of any odor enters nose but only 2% passes through the mucous membrane to receptors</a:t>
            </a:r>
          </a:p>
          <a:p>
            <a:pPr>
              <a:lnSpc>
                <a:spcPct val="90000"/>
              </a:lnSpc>
            </a:pPr>
            <a:r>
              <a:rPr lang="en-US" altLang="en-US" dirty="0"/>
              <a:t>Noses 40 million times more sensitive than taste buds</a:t>
            </a:r>
          </a:p>
          <a:p>
            <a:pPr marL="400050" lvl="1" indent="0">
              <a:lnSpc>
                <a:spcPct val="90000"/>
              </a:lnSpc>
              <a:buNone/>
            </a:pPr>
            <a:r>
              <a:rPr lang="en-US" altLang="en-US" dirty="0"/>
              <a:t>- 10,000 odors vs 5 basic tastes</a:t>
            </a:r>
          </a:p>
          <a:p>
            <a:pPr>
              <a:lnSpc>
                <a:spcPct val="90000"/>
              </a:lnSpc>
            </a:pPr>
            <a:r>
              <a:rPr lang="en-US" altLang="en-US" dirty="0"/>
              <a:t> Women more perceptive than men</a:t>
            </a:r>
          </a:p>
          <a:p>
            <a:pPr>
              <a:lnSpc>
                <a:spcPct val="90000"/>
              </a:lnSpc>
            </a:pPr>
            <a:r>
              <a:rPr lang="en-US" altLang="en-US" dirty="0"/>
              <a:t> At age 30+ recall diminishes</a:t>
            </a:r>
          </a:p>
          <a:p>
            <a:pPr>
              <a:lnSpc>
                <a:spcPct val="90000"/>
              </a:lnSpc>
            </a:pPr>
            <a:r>
              <a:rPr lang="en-US" altLang="en-US" dirty="0"/>
              <a:t> </a:t>
            </a:r>
            <a:r>
              <a:rPr lang="en-US" altLang="en-US" dirty="0" err="1"/>
              <a:t>Turbinates</a:t>
            </a:r>
            <a:r>
              <a:rPr lang="en-US" altLang="en-US" dirty="0"/>
              <a:t> – Provide humidity to nasal passages</a:t>
            </a:r>
          </a:p>
          <a:p>
            <a:pPr>
              <a:lnSpc>
                <a:spcPct val="90000"/>
              </a:lnSpc>
            </a:pPr>
            <a:r>
              <a:rPr lang="en-US" altLang="en-US" dirty="0"/>
              <a:t> Trigeminal nerve – Prickling, tingling, sneezing</a:t>
            </a:r>
            <a:endParaRPr lang="en-US" dirty="0"/>
          </a:p>
        </p:txBody>
      </p:sp>
    </p:spTree>
    <p:extLst>
      <p:ext uri="{BB962C8B-B14F-4D97-AF65-F5344CB8AC3E}">
        <p14:creationId xmlns:p14="http://schemas.microsoft.com/office/powerpoint/2010/main" val="957631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Aroma &amp; Bouquet</a:t>
            </a:r>
          </a:p>
        </p:txBody>
      </p:sp>
      <p:sp>
        <p:nvSpPr>
          <p:cNvPr id="3" name="Content Placeholder 2"/>
          <p:cNvSpPr>
            <a:spLocks noGrp="1"/>
          </p:cNvSpPr>
          <p:nvPr>
            <p:ph idx="1"/>
          </p:nvPr>
        </p:nvSpPr>
        <p:spPr>
          <a:xfrm>
            <a:off x="228600" y="1600200"/>
            <a:ext cx="8763000" cy="4800600"/>
          </a:xfrm>
        </p:spPr>
        <p:txBody>
          <a:bodyPr/>
          <a:lstStyle/>
          <a:p>
            <a:r>
              <a:rPr lang="en-US" sz="2600" dirty="0">
                <a:solidFill>
                  <a:schemeClr val="bg1"/>
                </a:solidFill>
                <a:latin typeface="+mn-lt"/>
                <a:ea typeface="+mn-ea"/>
                <a:cs typeface="+mn-cs"/>
              </a:rPr>
              <a:t>Hold glass away from nose to evaluate the strength of the aroma. Describe as:  </a:t>
            </a:r>
          </a:p>
          <a:p>
            <a:pPr lvl="1"/>
            <a:r>
              <a:rPr lang="nn-NO" sz="2600" dirty="0">
                <a:solidFill>
                  <a:schemeClr val="bg1"/>
                </a:solidFill>
                <a:latin typeface="+mn-lt"/>
                <a:ea typeface="+mn-ea"/>
                <a:cs typeface="+mn-cs"/>
              </a:rPr>
              <a:t>light</a:t>
            </a:r>
          </a:p>
          <a:p>
            <a:pPr lvl="1"/>
            <a:r>
              <a:rPr lang="nn-NO" sz="2600" dirty="0">
                <a:solidFill>
                  <a:schemeClr val="bg1"/>
                </a:solidFill>
                <a:latin typeface="+mn-lt"/>
                <a:ea typeface="+mn-ea"/>
                <a:cs typeface="+mn-cs"/>
              </a:rPr>
              <a:t>medium +/-</a:t>
            </a:r>
          </a:p>
          <a:p>
            <a:pPr lvl="1"/>
            <a:r>
              <a:rPr lang="nn-NO" sz="2600" dirty="0">
                <a:solidFill>
                  <a:schemeClr val="bg1"/>
                </a:solidFill>
                <a:latin typeface="+mn-lt"/>
                <a:ea typeface="+mn-ea"/>
                <a:cs typeface="+mn-cs"/>
              </a:rPr>
              <a:t>pronounced</a:t>
            </a:r>
            <a:endParaRPr lang="en-US" sz="2600" dirty="0">
              <a:solidFill>
                <a:schemeClr val="bg1"/>
              </a:solidFill>
              <a:latin typeface="+mn-lt"/>
              <a:ea typeface="+mn-ea"/>
              <a:cs typeface="+mn-cs"/>
            </a:endParaRPr>
          </a:p>
          <a:p>
            <a:r>
              <a:rPr lang="en-US" sz="2600" dirty="0">
                <a:solidFill>
                  <a:schemeClr val="bg1"/>
                </a:solidFill>
                <a:latin typeface="+mn-lt"/>
                <a:ea typeface="+mn-ea"/>
                <a:cs typeface="+mn-cs"/>
              </a:rPr>
              <a:t>Sniff quickly and deeply--aroma of volatile compounds</a:t>
            </a:r>
          </a:p>
          <a:p>
            <a:r>
              <a:rPr lang="en-US" sz="2600" dirty="0">
                <a:solidFill>
                  <a:schemeClr val="bg1"/>
                </a:solidFill>
                <a:latin typeface="+mn-lt"/>
                <a:ea typeface="+mn-ea"/>
                <a:cs typeface="+mn-cs"/>
              </a:rPr>
              <a:t>Swirl one or two quick revolutions to increase surface area for less volatile compounds (bouquet)</a:t>
            </a:r>
          </a:p>
          <a:p>
            <a:r>
              <a:rPr lang="en-US" sz="2600" dirty="0">
                <a:solidFill>
                  <a:schemeClr val="bg1"/>
                </a:solidFill>
                <a:latin typeface="+mn-lt"/>
                <a:ea typeface="+mn-ea"/>
                <a:cs typeface="+mn-cs"/>
              </a:rPr>
              <a:t>Hold wine in mouth--warming releases odor molecules, draw air through the wine to confirm first impressions</a:t>
            </a:r>
          </a:p>
          <a:p>
            <a:endParaRPr lang="en-US" dirty="0">
              <a:solidFill>
                <a:schemeClr val="bg1"/>
              </a:solidFill>
              <a:latin typeface="+mn-lt"/>
              <a:ea typeface="+mn-ea"/>
              <a:cs typeface="+mn-cs"/>
            </a:endParaRPr>
          </a:p>
          <a:p>
            <a:pPr marL="0" indent="0">
              <a:buNone/>
            </a:pPr>
            <a:endParaRPr lang="en-US" dirty="0"/>
          </a:p>
        </p:txBody>
      </p:sp>
    </p:spTree>
    <p:extLst>
      <p:ext uri="{BB962C8B-B14F-4D97-AF65-F5344CB8AC3E}">
        <p14:creationId xmlns:p14="http://schemas.microsoft.com/office/powerpoint/2010/main" val="3129487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Aroma/Bouquet</a:t>
            </a:r>
          </a:p>
        </p:txBody>
      </p:sp>
      <p:sp>
        <p:nvSpPr>
          <p:cNvPr id="5" name="Content Placeholder 4"/>
          <p:cNvSpPr>
            <a:spLocks noGrp="1"/>
          </p:cNvSpPr>
          <p:nvPr>
            <p:ph idx="1"/>
          </p:nvPr>
        </p:nvSpPr>
        <p:spPr/>
        <p:txBody>
          <a:bodyPr/>
          <a:lstStyle/>
          <a:p>
            <a:r>
              <a:rPr lang="en-US" b="1" dirty="0">
                <a:solidFill>
                  <a:schemeClr val="tx1"/>
                </a:solidFill>
                <a:latin typeface="+mn-lt"/>
                <a:ea typeface="+mn-ea"/>
                <a:cs typeface="+mn-cs"/>
              </a:rPr>
              <a:t>Aroma:</a:t>
            </a:r>
            <a:r>
              <a:rPr lang="en-US" dirty="0">
                <a:solidFill>
                  <a:schemeClr val="tx1"/>
                </a:solidFill>
                <a:latin typeface="+mn-lt"/>
                <a:ea typeface="+mn-ea"/>
                <a:cs typeface="+mn-cs"/>
              </a:rPr>
              <a:t> Odor of the grape variety</a:t>
            </a:r>
          </a:p>
          <a:p>
            <a:r>
              <a:rPr lang="en-US" b="1" dirty="0">
                <a:solidFill>
                  <a:schemeClr val="tx1"/>
                </a:solidFill>
                <a:latin typeface="+mn-lt"/>
                <a:ea typeface="+mn-ea"/>
                <a:cs typeface="+mn-cs"/>
              </a:rPr>
              <a:t>Bouquet: </a:t>
            </a:r>
            <a:r>
              <a:rPr lang="en-US" dirty="0">
                <a:solidFill>
                  <a:schemeClr val="tx1"/>
                </a:solidFill>
                <a:latin typeface="+mn-lt"/>
                <a:ea typeface="+mn-ea"/>
                <a:cs typeface="+mn-cs"/>
              </a:rPr>
              <a:t>Odor of winemaking, aging</a:t>
            </a:r>
          </a:p>
          <a:p>
            <a:pPr marL="0" indent="0">
              <a:buNone/>
            </a:pPr>
            <a:endParaRPr lang="en-US" dirty="0">
              <a:solidFill>
                <a:schemeClr val="tx1"/>
              </a:solidFill>
              <a:latin typeface="+mn-lt"/>
              <a:ea typeface="+mn-ea"/>
              <a:cs typeface="+mn-cs"/>
            </a:endParaRPr>
          </a:p>
          <a:p>
            <a:r>
              <a:rPr lang="en-US" dirty="0">
                <a:solidFill>
                  <a:schemeClr val="tx1"/>
                </a:solidFill>
                <a:latin typeface="+mn-lt"/>
                <a:ea typeface="+mn-ea"/>
                <a:cs typeface="+mn-cs"/>
              </a:rPr>
              <a:t>Grapes smell like grapes and more</a:t>
            </a:r>
          </a:p>
          <a:p>
            <a:r>
              <a:rPr lang="en-US" dirty="0">
                <a:solidFill>
                  <a:schemeClr val="tx1"/>
                </a:solidFill>
                <a:latin typeface="+mn-lt"/>
                <a:ea typeface="+mn-ea"/>
                <a:cs typeface="+mn-cs"/>
              </a:rPr>
              <a:t>Yeast selection</a:t>
            </a:r>
          </a:p>
          <a:p>
            <a:r>
              <a:rPr lang="fi-FI" dirty="0">
                <a:solidFill>
                  <a:schemeClr val="tx1"/>
                </a:solidFill>
                <a:latin typeface="+mn-lt"/>
                <a:ea typeface="+mn-ea"/>
                <a:cs typeface="+mn-cs"/>
              </a:rPr>
              <a:t>Oak: Vanilla, toasty, smoky, etc.</a:t>
            </a:r>
          </a:p>
          <a:p>
            <a:r>
              <a:rPr lang="en-US" dirty="0" err="1">
                <a:solidFill>
                  <a:schemeClr val="tx1"/>
                </a:solidFill>
                <a:latin typeface="+mn-lt"/>
                <a:ea typeface="+mn-ea"/>
                <a:cs typeface="+mn-cs"/>
              </a:rPr>
              <a:t>Malo</a:t>
            </a:r>
            <a:r>
              <a:rPr lang="en-US" dirty="0">
                <a:solidFill>
                  <a:schemeClr val="tx1"/>
                </a:solidFill>
                <a:latin typeface="+mn-lt"/>
                <a:ea typeface="+mn-ea"/>
                <a:cs typeface="+mn-cs"/>
              </a:rPr>
              <a:t>-lactic: Buttery, sometimes “cheesy”</a:t>
            </a:r>
          </a:p>
          <a:p>
            <a:r>
              <a:rPr lang="en-US" dirty="0">
                <a:solidFill>
                  <a:schemeClr val="tx1"/>
                </a:solidFill>
                <a:latin typeface="+mn-lt"/>
                <a:ea typeface="+mn-ea"/>
                <a:cs typeface="+mn-cs"/>
              </a:rPr>
              <a:t>Bottle Aging: Time in the bottle, storage conditions</a:t>
            </a:r>
          </a:p>
        </p:txBody>
      </p:sp>
    </p:spTree>
    <p:extLst>
      <p:ext uri="{BB962C8B-B14F-4D97-AF65-F5344CB8AC3E}">
        <p14:creationId xmlns:p14="http://schemas.microsoft.com/office/powerpoint/2010/main" val="931587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Aroma &amp; Bouquet</a:t>
            </a:r>
          </a:p>
        </p:txBody>
      </p:sp>
      <p:sp>
        <p:nvSpPr>
          <p:cNvPr id="3" name="Content Placeholder 2"/>
          <p:cNvSpPr>
            <a:spLocks noGrp="1"/>
          </p:cNvSpPr>
          <p:nvPr>
            <p:ph idx="1"/>
          </p:nvPr>
        </p:nvSpPr>
        <p:spPr>
          <a:xfrm>
            <a:off x="228600" y="1676400"/>
            <a:ext cx="8686800" cy="4564063"/>
          </a:xfrm>
        </p:spPr>
        <p:txBody>
          <a:bodyPr/>
          <a:lstStyle/>
          <a:p>
            <a:r>
              <a:rPr lang="en-US" dirty="0"/>
              <a:t>Is the wine clean or unclean (presence of flaws or faults)</a:t>
            </a:r>
          </a:p>
          <a:p>
            <a:r>
              <a:rPr lang="en-US" dirty="0">
                <a:solidFill>
                  <a:schemeClr val="bg1"/>
                </a:solidFill>
                <a:latin typeface="+mn-lt"/>
                <a:ea typeface="+mn-ea"/>
                <a:cs typeface="+mn-cs"/>
              </a:rPr>
              <a:t>Describe the aroma characteristics: </a:t>
            </a:r>
            <a:r>
              <a:rPr lang="en-US" i="1" dirty="0">
                <a:solidFill>
                  <a:schemeClr val="bg1"/>
                </a:solidFill>
                <a:latin typeface="+mn-lt"/>
                <a:ea typeface="+mn-ea"/>
                <a:cs typeface="+mn-cs"/>
              </a:rPr>
              <a:t>e.g. </a:t>
            </a:r>
            <a:r>
              <a:rPr lang="en-US" dirty="0">
                <a:solidFill>
                  <a:schemeClr val="bg1"/>
                </a:solidFill>
                <a:latin typeface="+mn-lt"/>
                <a:ea typeface="+mn-ea"/>
                <a:cs typeface="+mn-cs"/>
              </a:rPr>
              <a:t>fruits, flowers, spices, vegetables, oak aromas, other</a:t>
            </a:r>
          </a:p>
          <a:p>
            <a:r>
              <a:rPr lang="en-US" dirty="0"/>
              <a:t>Comment on the development of the wine: </a:t>
            </a:r>
          </a:p>
          <a:p>
            <a:pPr lvl="1"/>
            <a:r>
              <a:rPr lang="en-US" dirty="0">
                <a:solidFill>
                  <a:schemeClr val="bg1"/>
                </a:solidFill>
                <a:latin typeface="+mn-lt"/>
                <a:ea typeface="+mn-ea"/>
                <a:cs typeface="+mn-cs"/>
              </a:rPr>
              <a:t>youthful </a:t>
            </a:r>
          </a:p>
          <a:p>
            <a:pPr lvl="1"/>
            <a:r>
              <a:rPr lang="en-US" dirty="0">
                <a:solidFill>
                  <a:schemeClr val="bg1"/>
                </a:solidFill>
                <a:latin typeface="+mn-lt"/>
                <a:ea typeface="+mn-ea"/>
                <a:cs typeface="+mn-cs"/>
              </a:rPr>
              <a:t>developing – </a:t>
            </a:r>
          </a:p>
          <a:p>
            <a:pPr lvl="1"/>
            <a:r>
              <a:rPr lang="en-US" dirty="0">
                <a:solidFill>
                  <a:schemeClr val="bg1"/>
                </a:solidFill>
                <a:latin typeface="+mn-lt"/>
                <a:ea typeface="+mn-ea"/>
                <a:cs typeface="+mn-cs"/>
              </a:rPr>
              <a:t>fully developed – </a:t>
            </a:r>
          </a:p>
          <a:p>
            <a:pPr lvl="1"/>
            <a:r>
              <a:rPr lang="en-US" dirty="0">
                <a:solidFill>
                  <a:schemeClr val="bg1"/>
                </a:solidFill>
                <a:latin typeface="+mn-lt"/>
                <a:ea typeface="+mn-ea"/>
                <a:cs typeface="+mn-cs"/>
              </a:rPr>
              <a:t>tired/past its best</a:t>
            </a:r>
          </a:p>
          <a:p>
            <a:endParaRPr lang="en-US" dirty="0"/>
          </a:p>
        </p:txBody>
      </p:sp>
    </p:spTree>
    <p:extLst>
      <p:ext uri="{BB962C8B-B14F-4D97-AF65-F5344CB8AC3E}">
        <p14:creationId xmlns:p14="http://schemas.microsoft.com/office/powerpoint/2010/main" val="1227523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Faults &amp; Flaws</a:t>
            </a:r>
          </a:p>
        </p:txBody>
      </p:sp>
      <p:sp>
        <p:nvSpPr>
          <p:cNvPr id="3" name="Content Placeholder 2"/>
          <p:cNvSpPr>
            <a:spLocks noGrp="1"/>
          </p:cNvSpPr>
          <p:nvPr>
            <p:ph idx="1"/>
          </p:nvPr>
        </p:nvSpPr>
        <p:spPr>
          <a:xfrm>
            <a:off x="304800" y="1828800"/>
            <a:ext cx="8686800" cy="4572000"/>
          </a:xfrm>
        </p:spPr>
        <p:txBody>
          <a:bodyPr/>
          <a:lstStyle/>
          <a:p>
            <a:r>
              <a:rPr lang="en-US" sz="2400" dirty="0"/>
              <a:t>AWS WJT emphasizes fault identification since graduates often judge amateur wine competitions. Feedback for entrants is expected.</a:t>
            </a:r>
          </a:p>
          <a:p>
            <a:r>
              <a:rPr lang="en-US" sz="2400" dirty="0"/>
              <a:t>Wine flaws are minor attributes that depart from what are perceived as normal wine characteristics</a:t>
            </a:r>
          </a:p>
          <a:p>
            <a:pPr lvl="1"/>
            <a:r>
              <a:rPr lang="en-US" dirty="0"/>
              <a:t>excessive sulfur dioxide</a:t>
            </a:r>
          </a:p>
          <a:p>
            <a:pPr lvl="1"/>
            <a:r>
              <a:rPr lang="en-US" dirty="0"/>
              <a:t> volatile acidity </a:t>
            </a:r>
          </a:p>
          <a:p>
            <a:pPr lvl="1"/>
            <a:r>
              <a:rPr lang="en-US" dirty="0" err="1"/>
              <a:t>Brettanomyces</a:t>
            </a:r>
            <a:r>
              <a:rPr lang="en-US" dirty="0"/>
              <a:t> or "Brett aromas"  </a:t>
            </a:r>
          </a:p>
          <a:p>
            <a:pPr lvl="1"/>
            <a:r>
              <a:rPr lang="en-US" dirty="0" err="1"/>
              <a:t>diacetyl</a:t>
            </a:r>
            <a:r>
              <a:rPr lang="en-US" dirty="0"/>
              <a:t> or buttery aromas. </a:t>
            </a:r>
          </a:p>
          <a:p>
            <a:r>
              <a:rPr lang="en-US" sz="2400" dirty="0"/>
              <a:t>Wine faults are generally major attributes that make a wine undrinkable to most wine tasters</a:t>
            </a:r>
          </a:p>
        </p:txBody>
      </p:sp>
    </p:spTree>
    <p:extLst>
      <p:ext uri="{BB962C8B-B14F-4D97-AF65-F5344CB8AC3E}">
        <p14:creationId xmlns:p14="http://schemas.microsoft.com/office/powerpoint/2010/main" val="2334140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Faults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86074814"/>
              </p:ext>
            </p:extLst>
          </p:nvPr>
        </p:nvGraphicFramePr>
        <p:xfrm>
          <a:off x="228600" y="1143000"/>
          <a:ext cx="8686800" cy="5410507"/>
        </p:xfrm>
        <a:graphic>
          <a:graphicData uri="http://schemas.openxmlformats.org/drawingml/2006/table">
            <a:tbl>
              <a:tblPr firstRow="1" bandRow="1">
                <a:tableStyleId>{EB9631B5-78F2-41C9-869B-9F39066F8104}</a:tableStyleId>
              </a:tblPr>
              <a:tblGrid>
                <a:gridCol w="2514600">
                  <a:extLst>
                    <a:ext uri="{9D8B030D-6E8A-4147-A177-3AD203B41FA5}">
                      <a16:colId xmlns:a16="http://schemas.microsoft.com/office/drawing/2014/main" val="20000"/>
                    </a:ext>
                  </a:extLst>
                </a:gridCol>
                <a:gridCol w="6172200">
                  <a:extLst>
                    <a:ext uri="{9D8B030D-6E8A-4147-A177-3AD203B41FA5}">
                      <a16:colId xmlns:a16="http://schemas.microsoft.com/office/drawing/2014/main" val="20001"/>
                    </a:ext>
                  </a:extLst>
                </a:gridCol>
              </a:tblGrid>
              <a:tr h="265478">
                <a:tc>
                  <a:txBody>
                    <a:bodyPr/>
                    <a:lstStyle/>
                    <a:p>
                      <a:r>
                        <a:rPr lang="en-US" sz="1400" dirty="0"/>
                        <a:t>Wine fault</a:t>
                      </a:r>
                    </a:p>
                  </a:txBody>
                  <a:tcPr anchor="ctr"/>
                </a:tc>
                <a:tc>
                  <a:txBody>
                    <a:bodyPr/>
                    <a:lstStyle/>
                    <a:p>
                      <a:r>
                        <a:rPr lang="en-US" sz="1400"/>
                        <a:t>Characteristics</a:t>
                      </a:r>
                    </a:p>
                  </a:txBody>
                  <a:tcPr anchor="ctr"/>
                </a:tc>
                <a:extLst>
                  <a:ext uri="{0D108BD9-81ED-4DB2-BD59-A6C34878D82A}">
                    <a16:rowId xmlns:a16="http://schemas.microsoft.com/office/drawing/2014/main" val="10000"/>
                  </a:ext>
                </a:extLst>
              </a:tr>
              <a:tr h="654604">
                <a:tc>
                  <a:txBody>
                    <a:bodyPr/>
                    <a:lstStyle/>
                    <a:p>
                      <a:r>
                        <a:rPr lang="en-US" sz="1400" dirty="0">
                          <a:solidFill>
                            <a:schemeClr val="tx1"/>
                          </a:solidFill>
                          <a:hlinkClick r:id="rId2" tooltip="Acetaldehyde"/>
                        </a:rPr>
                        <a:t>Acetaldehyde</a:t>
                      </a:r>
                      <a:endParaRPr lang="en-US" sz="1400" dirty="0">
                        <a:solidFill>
                          <a:schemeClr val="tx1"/>
                        </a:solidFill>
                      </a:endParaRPr>
                    </a:p>
                  </a:txBody>
                  <a:tcPr anchor="ctr"/>
                </a:tc>
                <a:tc>
                  <a:txBody>
                    <a:bodyPr/>
                    <a:lstStyle/>
                    <a:p>
                      <a:r>
                        <a:rPr lang="en-US" sz="1400"/>
                        <a:t>Smell of roasted nuts or dried out straw. Commonly associated with Sherries where these aromas are considered acceptable</a:t>
                      </a:r>
                    </a:p>
                  </a:txBody>
                  <a:tcPr anchor="ctr"/>
                </a:tc>
                <a:extLst>
                  <a:ext uri="{0D108BD9-81ED-4DB2-BD59-A6C34878D82A}">
                    <a16:rowId xmlns:a16="http://schemas.microsoft.com/office/drawing/2014/main" val="10001"/>
                  </a:ext>
                </a:extLst>
              </a:tr>
              <a:tr h="265478">
                <a:tc>
                  <a:txBody>
                    <a:bodyPr/>
                    <a:lstStyle/>
                    <a:p>
                      <a:r>
                        <a:rPr lang="en-US" sz="1400" dirty="0">
                          <a:solidFill>
                            <a:schemeClr val="tx1"/>
                          </a:solidFill>
                          <a:hlinkClick r:id="rId3" tooltip="Amyl-acetate"/>
                        </a:rPr>
                        <a:t>Amyl-acetate</a:t>
                      </a:r>
                      <a:endParaRPr lang="en-US" sz="1400" dirty="0">
                        <a:solidFill>
                          <a:schemeClr val="tx1"/>
                        </a:solidFill>
                      </a:endParaRPr>
                    </a:p>
                  </a:txBody>
                  <a:tcPr anchor="ctr"/>
                </a:tc>
                <a:tc>
                  <a:txBody>
                    <a:bodyPr/>
                    <a:lstStyle/>
                    <a:p>
                      <a:r>
                        <a:rPr lang="en-US" sz="1400"/>
                        <a:t>Smell of "fake" candy banana flavoring</a:t>
                      </a:r>
                    </a:p>
                  </a:txBody>
                  <a:tcPr anchor="ctr"/>
                </a:tc>
                <a:extLst>
                  <a:ext uri="{0D108BD9-81ED-4DB2-BD59-A6C34878D82A}">
                    <a16:rowId xmlns:a16="http://schemas.microsoft.com/office/drawing/2014/main" val="10002"/>
                  </a:ext>
                </a:extLst>
              </a:tr>
              <a:tr h="265478">
                <a:tc>
                  <a:txBody>
                    <a:bodyPr/>
                    <a:lstStyle/>
                    <a:p>
                      <a:r>
                        <a:rPr lang="en-US" sz="1400" dirty="0" err="1">
                          <a:solidFill>
                            <a:schemeClr val="tx1"/>
                          </a:solidFill>
                          <a:hlinkClick r:id="rId4" tooltip="Brettanomyces"/>
                        </a:rPr>
                        <a:t>Brettanomyces</a:t>
                      </a:r>
                      <a:endParaRPr lang="en-US" sz="1400" dirty="0">
                        <a:solidFill>
                          <a:schemeClr val="tx1"/>
                        </a:solidFill>
                      </a:endParaRPr>
                    </a:p>
                  </a:txBody>
                  <a:tcPr anchor="ctr"/>
                </a:tc>
                <a:tc>
                  <a:txBody>
                    <a:bodyPr/>
                    <a:lstStyle/>
                    <a:p>
                      <a:r>
                        <a:rPr lang="en-US" sz="1400"/>
                        <a:t>Smell of barnyards, fecal and gamey horse aromas</a:t>
                      </a:r>
                    </a:p>
                  </a:txBody>
                  <a:tcPr anchor="ctr"/>
                </a:tc>
                <a:extLst>
                  <a:ext uri="{0D108BD9-81ED-4DB2-BD59-A6C34878D82A}">
                    <a16:rowId xmlns:a16="http://schemas.microsoft.com/office/drawing/2014/main" val="10003"/>
                  </a:ext>
                </a:extLst>
              </a:tr>
              <a:tr h="458223">
                <a:tc>
                  <a:txBody>
                    <a:bodyPr/>
                    <a:lstStyle/>
                    <a:p>
                      <a:r>
                        <a:rPr lang="en-US" sz="1400" dirty="0">
                          <a:solidFill>
                            <a:schemeClr val="tx1"/>
                          </a:solidFill>
                          <a:hlinkClick r:id="rId5" tooltip="Cork taint"/>
                        </a:rPr>
                        <a:t>Cork taint</a:t>
                      </a:r>
                      <a:endParaRPr lang="en-US" sz="1400" dirty="0">
                        <a:solidFill>
                          <a:schemeClr val="tx1"/>
                        </a:solidFill>
                      </a:endParaRPr>
                    </a:p>
                  </a:txBody>
                  <a:tcPr anchor="ctr"/>
                </a:tc>
                <a:tc>
                  <a:txBody>
                    <a:bodyPr/>
                    <a:lstStyle/>
                    <a:p>
                      <a:r>
                        <a:rPr lang="en-US" sz="1400"/>
                        <a:t>Smell of a damp basement, wet cardboard or newspapers and mushrooms</a:t>
                      </a:r>
                    </a:p>
                  </a:txBody>
                  <a:tcPr anchor="ctr"/>
                </a:tc>
                <a:extLst>
                  <a:ext uri="{0D108BD9-81ED-4DB2-BD59-A6C34878D82A}">
                    <a16:rowId xmlns:a16="http://schemas.microsoft.com/office/drawing/2014/main" val="10004"/>
                  </a:ext>
                </a:extLst>
              </a:tr>
              <a:tr h="265478">
                <a:tc>
                  <a:txBody>
                    <a:bodyPr/>
                    <a:lstStyle/>
                    <a:p>
                      <a:r>
                        <a:rPr lang="en-US" sz="1400" dirty="0">
                          <a:solidFill>
                            <a:schemeClr val="tx1"/>
                          </a:solidFill>
                          <a:hlinkClick r:id="rId6" tooltip="Butyric acid"/>
                        </a:rPr>
                        <a:t>Butyric acid</a:t>
                      </a:r>
                      <a:endParaRPr lang="en-US" sz="1400" dirty="0">
                        <a:solidFill>
                          <a:schemeClr val="tx1"/>
                        </a:solidFill>
                      </a:endParaRPr>
                    </a:p>
                  </a:txBody>
                  <a:tcPr anchor="ctr"/>
                </a:tc>
                <a:tc>
                  <a:txBody>
                    <a:bodyPr/>
                    <a:lstStyle/>
                    <a:p>
                      <a:r>
                        <a:rPr lang="en-US" sz="1400"/>
                        <a:t>Smell of rancid butter</a:t>
                      </a:r>
                    </a:p>
                  </a:txBody>
                  <a:tcPr anchor="ctr"/>
                </a:tc>
                <a:extLst>
                  <a:ext uri="{0D108BD9-81ED-4DB2-BD59-A6C34878D82A}">
                    <a16:rowId xmlns:a16="http://schemas.microsoft.com/office/drawing/2014/main" val="10005"/>
                  </a:ext>
                </a:extLst>
              </a:tr>
              <a:tr h="265478">
                <a:tc>
                  <a:txBody>
                    <a:bodyPr/>
                    <a:lstStyle/>
                    <a:p>
                      <a:r>
                        <a:rPr lang="en-US" sz="1400" dirty="0">
                          <a:solidFill>
                            <a:schemeClr val="tx1"/>
                          </a:solidFill>
                          <a:hlinkClick r:id="rId7" tooltip="Ethyl acetate"/>
                        </a:rPr>
                        <a:t>Ethyl acetate</a:t>
                      </a:r>
                      <a:endParaRPr lang="en-US" sz="1400" dirty="0">
                        <a:solidFill>
                          <a:schemeClr val="tx1"/>
                        </a:solidFill>
                      </a:endParaRPr>
                    </a:p>
                  </a:txBody>
                  <a:tcPr anchor="ctr"/>
                </a:tc>
                <a:tc>
                  <a:txBody>
                    <a:bodyPr/>
                    <a:lstStyle/>
                    <a:p>
                      <a:r>
                        <a:rPr lang="en-US" sz="1400"/>
                        <a:t>Smell of vinegar, paint thinner and nail polish remover</a:t>
                      </a:r>
                    </a:p>
                  </a:txBody>
                  <a:tcPr anchor="ctr"/>
                </a:tc>
                <a:extLst>
                  <a:ext uri="{0D108BD9-81ED-4DB2-BD59-A6C34878D82A}">
                    <a16:rowId xmlns:a16="http://schemas.microsoft.com/office/drawing/2014/main" val="10006"/>
                  </a:ext>
                </a:extLst>
              </a:tr>
              <a:tr h="265478">
                <a:tc>
                  <a:txBody>
                    <a:bodyPr/>
                    <a:lstStyle/>
                    <a:p>
                      <a:r>
                        <a:rPr lang="en-US" sz="1400" dirty="0">
                          <a:solidFill>
                            <a:schemeClr val="tx1"/>
                          </a:solidFill>
                          <a:hlinkClick r:id="rId8" tooltip="Hydrogen sulfide"/>
                        </a:rPr>
                        <a:t>Hydrogen sulfide</a:t>
                      </a:r>
                      <a:endParaRPr lang="en-US" sz="1400" dirty="0">
                        <a:solidFill>
                          <a:schemeClr val="tx1"/>
                        </a:solidFill>
                      </a:endParaRPr>
                    </a:p>
                  </a:txBody>
                  <a:tcPr anchor="ctr"/>
                </a:tc>
                <a:tc>
                  <a:txBody>
                    <a:bodyPr/>
                    <a:lstStyle/>
                    <a:p>
                      <a:r>
                        <a:rPr lang="en-US" sz="1400" dirty="0"/>
                        <a:t>Smell of rotten eggs or garlic that has gone bad</a:t>
                      </a:r>
                    </a:p>
                  </a:txBody>
                  <a:tcPr anchor="ctr"/>
                </a:tc>
                <a:extLst>
                  <a:ext uri="{0D108BD9-81ED-4DB2-BD59-A6C34878D82A}">
                    <a16:rowId xmlns:a16="http://schemas.microsoft.com/office/drawing/2014/main" val="10007"/>
                  </a:ext>
                </a:extLst>
              </a:tr>
              <a:tr h="265478">
                <a:tc>
                  <a:txBody>
                    <a:bodyPr/>
                    <a:lstStyle/>
                    <a:p>
                      <a:r>
                        <a:rPr lang="en-US" sz="1400" dirty="0">
                          <a:solidFill>
                            <a:schemeClr val="tx1"/>
                          </a:solidFill>
                          <a:hlinkClick r:id="rId9" tooltip="Iodine"/>
                        </a:rPr>
                        <a:t>Iodine</a:t>
                      </a:r>
                      <a:endParaRPr lang="en-US" sz="1400" dirty="0">
                        <a:solidFill>
                          <a:schemeClr val="tx1"/>
                        </a:solidFill>
                      </a:endParaRPr>
                    </a:p>
                  </a:txBody>
                  <a:tcPr anchor="ctr"/>
                </a:tc>
                <a:tc>
                  <a:txBody>
                    <a:bodyPr/>
                    <a:lstStyle/>
                    <a:p>
                      <a:r>
                        <a:rPr lang="en-US" sz="1400"/>
                        <a:t>Smell of moldy grapes</a:t>
                      </a:r>
                    </a:p>
                  </a:txBody>
                  <a:tcPr anchor="ctr"/>
                </a:tc>
                <a:extLst>
                  <a:ext uri="{0D108BD9-81ED-4DB2-BD59-A6C34878D82A}">
                    <a16:rowId xmlns:a16="http://schemas.microsoft.com/office/drawing/2014/main" val="10008"/>
                  </a:ext>
                </a:extLst>
              </a:tr>
              <a:tr h="265478">
                <a:tc>
                  <a:txBody>
                    <a:bodyPr/>
                    <a:lstStyle/>
                    <a:p>
                      <a:r>
                        <a:rPr lang="en-US" sz="1400" dirty="0">
                          <a:solidFill>
                            <a:schemeClr val="tx1"/>
                          </a:solidFill>
                          <a:hlinkClick r:id="rId10" tooltip="Lactic acid bacteria"/>
                        </a:rPr>
                        <a:t>Lactic acid bacteria</a:t>
                      </a:r>
                      <a:endParaRPr lang="en-US" sz="1400" dirty="0">
                        <a:solidFill>
                          <a:schemeClr val="tx1"/>
                        </a:solidFill>
                      </a:endParaRPr>
                    </a:p>
                  </a:txBody>
                  <a:tcPr anchor="ctr"/>
                </a:tc>
                <a:tc>
                  <a:txBody>
                    <a:bodyPr/>
                    <a:lstStyle/>
                    <a:p>
                      <a:r>
                        <a:rPr lang="en-US" sz="1400"/>
                        <a:t>Smell of sauerkraut</a:t>
                      </a:r>
                    </a:p>
                  </a:txBody>
                  <a:tcPr anchor="ctr"/>
                </a:tc>
                <a:extLst>
                  <a:ext uri="{0D108BD9-81ED-4DB2-BD59-A6C34878D82A}">
                    <a16:rowId xmlns:a16="http://schemas.microsoft.com/office/drawing/2014/main" val="10009"/>
                  </a:ext>
                </a:extLst>
              </a:tr>
              <a:tr h="265478">
                <a:tc>
                  <a:txBody>
                    <a:bodyPr/>
                    <a:lstStyle/>
                    <a:p>
                      <a:r>
                        <a:rPr lang="en-US" sz="1400" dirty="0" err="1">
                          <a:solidFill>
                            <a:schemeClr val="tx1"/>
                          </a:solidFill>
                          <a:hlinkClick r:id="rId11" tooltip="Mercaptans"/>
                        </a:rPr>
                        <a:t>Mercaptans</a:t>
                      </a:r>
                      <a:endParaRPr lang="en-US" sz="1400" dirty="0">
                        <a:solidFill>
                          <a:schemeClr val="tx1"/>
                        </a:solidFill>
                      </a:endParaRPr>
                    </a:p>
                  </a:txBody>
                  <a:tcPr anchor="ctr"/>
                </a:tc>
                <a:tc>
                  <a:txBody>
                    <a:bodyPr/>
                    <a:lstStyle/>
                    <a:p>
                      <a:r>
                        <a:rPr lang="en-US" sz="1400" dirty="0"/>
                        <a:t>Smell of burnt rubber and/or cooked cabbage</a:t>
                      </a:r>
                    </a:p>
                  </a:txBody>
                  <a:tcPr anchor="ctr"/>
                </a:tc>
                <a:extLst>
                  <a:ext uri="{0D108BD9-81ED-4DB2-BD59-A6C34878D82A}">
                    <a16:rowId xmlns:a16="http://schemas.microsoft.com/office/drawing/2014/main" val="10010"/>
                  </a:ext>
                </a:extLst>
              </a:tr>
              <a:tr h="458223">
                <a:tc>
                  <a:txBody>
                    <a:bodyPr/>
                    <a:lstStyle/>
                    <a:p>
                      <a:r>
                        <a:rPr lang="en-US" sz="1400" dirty="0">
                          <a:solidFill>
                            <a:schemeClr val="tx1"/>
                          </a:solidFill>
                          <a:hlinkClick r:id="rId12" tooltip="Oxidation"/>
                        </a:rPr>
                        <a:t>Oxidation</a:t>
                      </a:r>
                      <a:endParaRPr lang="en-US" sz="1400" dirty="0">
                        <a:solidFill>
                          <a:schemeClr val="tx1"/>
                        </a:solidFill>
                      </a:endParaRPr>
                    </a:p>
                  </a:txBody>
                  <a:tcPr anchor="ctr"/>
                </a:tc>
                <a:tc>
                  <a:txBody>
                    <a:bodyPr/>
                    <a:lstStyle/>
                    <a:p>
                      <a:r>
                        <a:rPr lang="en-US" sz="1400" dirty="0"/>
                        <a:t>Smell of cooked fruit and walnuts. Also detectable visually by premature browning or yellowing of the wine</a:t>
                      </a:r>
                    </a:p>
                  </a:txBody>
                  <a:tcPr anchor="ctr"/>
                </a:tc>
                <a:extLst>
                  <a:ext uri="{0D108BD9-81ED-4DB2-BD59-A6C34878D82A}">
                    <a16:rowId xmlns:a16="http://schemas.microsoft.com/office/drawing/2014/main" val="10011"/>
                  </a:ext>
                </a:extLst>
              </a:tr>
              <a:tr h="458223">
                <a:tc>
                  <a:txBody>
                    <a:bodyPr/>
                    <a:lstStyle/>
                    <a:p>
                      <a:r>
                        <a:rPr lang="en-US" sz="1400" dirty="0" err="1">
                          <a:solidFill>
                            <a:schemeClr val="tx1"/>
                          </a:solidFill>
                          <a:hlinkClick r:id="rId13" tooltip="Sorbic acid"/>
                        </a:rPr>
                        <a:t>Sorbic</a:t>
                      </a:r>
                      <a:r>
                        <a:rPr lang="en-US" sz="1400" dirty="0">
                          <a:solidFill>
                            <a:schemeClr val="tx1"/>
                          </a:solidFill>
                          <a:hlinkClick r:id="rId13" tooltip="Sorbic acid"/>
                        </a:rPr>
                        <a:t> acid</a:t>
                      </a:r>
                      <a:r>
                        <a:rPr lang="en-US" sz="1400" dirty="0">
                          <a:solidFill>
                            <a:schemeClr val="tx1"/>
                          </a:solidFill>
                        </a:rPr>
                        <a:t> plus </a:t>
                      </a:r>
                      <a:r>
                        <a:rPr lang="en-US" sz="1400" dirty="0">
                          <a:solidFill>
                            <a:schemeClr val="tx1"/>
                          </a:solidFill>
                          <a:hlinkClick r:id="rId10" tooltip="Lactic acid bacteria"/>
                        </a:rPr>
                        <a:t>lactic acid bacteria</a:t>
                      </a:r>
                      <a:endParaRPr lang="en-US" sz="1400" dirty="0">
                        <a:solidFill>
                          <a:schemeClr val="tx1"/>
                        </a:solidFill>
                      </a:endParaRPr>
                    </a:p>
                  </a:txBody>
                  <a:tcPr anchor="ctr"/>
                </a:tc>
                <a:tc>
                  <a:txBody>
                    <a:bodyPr/>
                    <a:lstStyle/>
                    <a:p>
                      <a:r>
                        <a:rPr lang="en-US" sz="1400" dirty="0"/>
                        <a:t>Smell of crushed </a:t>
                      </a:r>
                      <a:r>
                        <a:rPr lang="en-US" sz="1400" dirty="0">
                          <a:hlinkClick r:id="rId14" tooltip="Geranium"/>
                        </a:rPr>
                        <a:t>geranium</a:t>
                      </a:r>
                      <a:r>
                        <a:rPr lang="en-US" sz="1400" dirty="0"/>
                        <a:t> leaves</a:t>
                      </a:r>
                    </a:p>
                  </a:txBody>
                  <a:tcPr anchor="ctr"/>
                </a:tc>
                <a:extLst>
                  <a:ext uri="{0D108BD9-81ED-4DB2-BD59-A6C34878D82A}">
                    <a16:rowId xmlns:a16="http://schemas.microsoft.com/office/drawing/2014/main" val="10012"/>
                  </a:ext>
                </a:extLst>
              </a:tr>
              <a:tr h="458223">
                <a:tc>
                  <a:txBody>
                    <a:bodyPr/>
                    <a:lstStyle/>
                    <a:p>
                      <a:r>
                        <a:rPr lang="en-US" sz="1400" dirty="0">
                          <a:solidFill>
                            <a:schemeClr val="tx1"/>
                          </a:solidFill>
                          <a:hlinkClick r:id="rId15" tooltip="Sulfur dioxide"/>
                        </a:rPr>
                        <a:t>Sulfur dioxide</a:t>
                      </a:r>
                      <a:endParaRPr lang="en-US" sz="1400" dirty="0">
                        <a:solidFill>
                          <a:schemeClr val="tx1"/>
                        </a:solidFill>
                      </a:endParaRPr>
                    </a:p>
                  </a:txBody>
                  <a:tcPr anchor="ctr"/>
                </a:tc>
                <a:tc>
                  <a:txBody>
                    <a:bodyPr/>
                    <a:lstStyle/>
                    <a:p>
                      <a:r>
                        <a:rPr lang="en-US" sz="1400" dirty="0"/>
                        <a:t>Smell of burnt matches. Can also come across as a pricking sensation in the nose.</a:t>
                      </a:r>
                    </a:p>
                  </a:txBody>
                  <a:tcPr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895655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0D18A-8D6B-4384-9398-990B3EB22901}"/>
              </a:ext>
            </a:extLst>
          </p:cNvPr>
          <p:cNvSpPr>
            <a:spLocks noGrp="1"/>
          </p:cNvSpPr>
          <p:nvPr>
            <p:ph type="title"/>
          </p:nvPr>
        </p:nvSpPr>
        <p:spPr/>
        <p:txBody>
          <a:bodyPr/>
          <a:lstStyle/>
          <a:p>
            <a:r>
              <a:rPr lang="en-US" dirty="0"/>
              <a:t>Aroma &amp; Bouquet in Winemaking</a:t>
            </a:r>
          </a:p>
        </p:txBody>
      </p:sp>
      <p:sp>
        <p:nvSpPr>
          <p:cNvPr id="3" name="Content Placeholder 2">
            <a:extLst>
              <a:ext uri="{FF2B5EF4-FFF2-40B4-BE49-F238E27FC236}">
                <a16:creationId xmlns:a16="http://schemas.microsoft.com/office/drawing/2014/main" id="{99AD61F0-505D-471C-97DD-2E9CCD3A8180}"/>
              </a:ext>
            </a:extLst>
          </p:cNvPr>
          <p:cNvSpPr>
            <a:spLocks noGrp="1"/>
          </p:cNvSpPr>
          <p:nvPr>
            <p:ph idx="1"/>
          </p:nvPr>
        </p:nvSpPr>
        <p:spPr>
          <a:xfrm>
            <a:off x="228600" y="2362201"/>
            <a:ext cx="8686800" cy="3276600"/>
          </a:xfrm>
        </p:spPr>
        <p:txBody>
          <a:bodyPr/>
          <a:lstStyle/>
          <a:p>
            <a:r>
              <a:rPr lang="en-US" dirty="0"/>
              <a:t>Ensuring a clean fermentation</a:t>
            </a:r>
          </a:p>
          <a:p>
            <a:endParaRPr lang="en-US" dirty="0"/>
          </a:p>
          <a:p>
            <a:r>
              <a:rPr lang="en-US" dirty="0"/>
              <a:t>Encouragement of aromas</a:t>
            </a:r>
          </a:p>
          <a:p>
            <a:endParaRPr lang="en-US" dirty="0"/>
          </a:p>
          <a:p>
            <a:r>
              <a:rPr lang="en-US" dirty="0"/>
              <a:t>“Mystery of Oxygen” and Joe </a:t>
            </a:r>
            <a:r>
              <a:rPr lang="en-US" dirty="0" err="1"/>
              <a:t>DiPonzio</a:t>
            </a:r>
            <a:r>
              <a:rPr lang="en-US" dirty="0"/>
              <a:t> article</a:t>
            </a:r>
          </a:p>
        </p:txBody>
      </p:sp>
    </p:spTree>
    <p:extLst>
      <p:ext uri="{BB962C8B-B14F-4D97-AF65-F5344CB8AC3E}">
        <p14:creationId xmlns:p14="http://schemas.microsoft.com/office/powerpoint/2010/main" val="1825681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Taste</a:t>
            </a:r>
          </a:p>
        </p:txBody>
      </p:sp>
      <p:sp>
        <p:nvSpPr>
          <p:cNvPr id="3" name="Content Placeholder 2"/>
          <p:cNvSpPr>
            <a:spLocks noGrp="1"/>
          </p:cNvSpPr>
          <p:nvPr>
            <p:ph idx="1"/>
          </p:nvPr>
        </p:nvSpPr>
        <p:spPr>
          <a:xfrm>
            <a:off x="228600" y="1524000"/>
            <a:ext cx="8686800" cy="5029200"/>
          </a:xfrm>
        </p:spPr>
        <p:txBody>
          <a:bodyPr/>
          <a:lstStyle/>
          <a:p>
            <a:r>
              <a:rPr lang="en-US" sz="2200" dirty="0">
                <a:solidFill>
                  <a:schemeClr val="tx1"/>
                </a:solidFill>
              </a:rPr>
              <a:t>Five  Basic Taste Sensations</a:t>
            </a:r>
          </a:p>
          <a:p>
            <a:pPr marL="914400" lvl="1" indent="-514350">
              <a:buFont typeface="+mj-lt"/>
              <a:buAutoNum type="arabicPeriod"/>
            </a:pPr>
            <a:r>
              <a:rPr lang="en-US" sz="2200" dirty="0">
                <a:solidFill>
                  <a:schemeClr val="tx1"/>
                </a:solidFill>
                <a:ea typeface="+mn-ea"/>
              </a:rPr>
              <a:t>Sweetness - sugar, alcohol, glycerin (short)</a:t>
            </a:r>
          </a:p>
          <a:p>
            <a:pPr marL="914400" lvl="1" indent="-514350">
              <a:buFont typeface="+mj-lt"/>
              <a:buAutoNum type="arabicPeriod"/>
            </a:pPr>
            <a:r>
              <a:rPr lang="en-US" sz="2200" dirty="0">
                <a:solidFill>
                  <a:schemeClr val="tx1"/>
                </a:solidFill>
                <a:ea typeface="+mn-ea"/>
              </a:rPr>
              <a:t>Acid - malic, citric, tartaric (lingers)</a:t>
            </a:r>
          </a:p>
          <a:p>
            <a:pPr marL="914400" lvl="1" indent="-514350">
              <a:buFont typeface="+mj-lt"/>
              <a:buAutoNum type="arabicPeriod"/>
            </a:pPr>
            <a:r>
              <a:rPr lang="en-US" sz="2200" dirty="0">
                <a:solidFill>
                  <a:schemeClr val="tx1"/>
                </a:solidFill>
                <a:ea typeface="+mn-ea"/>
              </a:rPr>
              <a:t>Salt (slower to detect, but lasts longer)</a:t>
            </a:r>
          </a:p>
          <a:p>
            <a:pPr marL="914400" lvl="1" indent="-514350">
              <a:buFont typeface="+mj-lt"/>
              <a:buAutoNum type="arabicPeriod"/>
            </a:pPr>
            <a:r>
              <a:rPr lang="en-US" sz="2200" dirty="0">
                <a:solidFill>
                  <a:schemeClr val="tx1"/>
                </a:solidFill>
                <a:ea typeface="+mn-ea"/>
              </a:rPr>
              <a:t>Bitter – astringency; phenols (felt at the back of tongue)</a:t>
            </a:r>
          </a:p>
          <a:p>
            <a:pPr marL="914400" lvl="1" indent="-514350">
              <a:buFont typeface="+mj-lt"/>
              <a:buAutoNum type="arabicPeriod"/>
            </a:pPr>
            <a:r>
              <a:rPr lang="en-US" sz="2200" dirty="0"/>
              <a:t>Umami – Savory flavors (a secondary taste)</a:t>
            </a:r>
          </a:p>
          <a:p>
            <a:r>
              <a:rPr lang="en-US" sz="2200" dirty="0"/>
              <a:t>Quality Components</a:t>
            </a:r>
          </a:p>
          <a:p>
            <a:pPr lvl="1"/>
            <a:r>
              <a:rPr lang="en-US" sz="2200" dirty="0">
                <a:ea typeface="+mn-ea"/>
              </a:rPr>
              <a:t>Balance</a:t>
            </a:r>
          </a:p>
          <a:p>
            <a:pPr lvl="1"/>
            <a:r>
              <a:rPr lang="en-US" sz="2200" dirty="0">
                <a:ea typeface="+mn-ea"/>
              </a:rPr>
              <a:t>Body – whole milk, 2%, or skim</a:t>
            </a:r>
          </a:p>
          <a:p>
            <a:pPr lvl="1"/>
            <a:r>
              <a:rPr lang="en-US" sz="2200" dirty="0">
                <a:ea typeface="+mn-ea"/>
              </a:rPr>
              <a:t>Tactile, fullness, viscosity, alcohol</a:t>
            </a:r>
          </a:p>
          <a:p>
            <a:pPr lvl="1"/>
            <a:r>
              <a:rPr lang="en-US" sz="2200" dirty="0">
                <a:ea typeface="+mn-ea"/>
              </a:rPr>
              <a:t>Flavor (combination with aroma)</a:t>
            </a:r>
          </a:p>
          <a:p>
            <a:pPr lvl="1"/>
            <a:r>
              <a:rPr lang="en-US" sz="2200" dirty="0"/>
              <a:t>Fruit flavors</a:t>
            </a:r>
          </a:p>
        </p:txBody>
      </p:sp>
    </p:spTree>
    <p:extLst>
      <p:ext uri="{BB962C8B-B14F-4D97-AF65-F5344CB8AC3E}">
        <p14:creationId xmlns:p14="http://schemas.microsoft.com/office/powerpoint/2010/main" val="806244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A04288-97B3-4B99-933A-9ACED9BA721D}"/>
              </a:ext>
            </a:extLst>
          </p:cNvPr>
          <p:cNvSpPr>
            <a:spLocks noGrp="1"/>
          </p:cNvSpPr>
          <p:nvPr>
            <p:ph type="title"/>
          </p:nvPr>
        </p:nvSpPr>
        <p:spPr/>
        <p:txBody>
          <a:bodyPr/>
          <a:lstStyle/>
          <a:p>
            <a:r>
              <a:rPr lang="en-US" dirty="0"/>
              <a:t>Speakers &amp; Objectives</a:t>
            </a:r>
          </a:p>
        </p:txBody>
      </p:sp>
      <p:sp>
        <p:nvSpPr>
          <p:cNvPr id="5" name="Content Placeholder 4">
            <a:extLst>
              <a:ext uri="{FF2B5EF4-FFF2-40B4-BE49-F238E27FC236}">
                <a16:creationId xmlns:a16="http://schemas.microsoft.com/office/drawing/2014/main" id="{6E1A599C-D350-401A-8369-2E06E746FA0F}"/>
              </a:ext>
            </a:extLst>
          </p:cNvPr>
          <p:cNvSpPr>
            <a:spLocks noGrp="1"/>
          </p:cNvSpPr>
          <p:nvPr>
            <p:ph idx="1"/>
          </p:nvPr>
        </p:nvSpPr>
        <p:spPr/>
        <p:txBody>
          <a:bodyPr/>
          <a:lstStyle/>
          <a:p>
            <a:r>
              <a:rPr lang="en-US" dirty="0"/>
              <a:t>Kevin </a:t>
            </a:r>
            <a:r>
              <a:rPr lang="en-US" dirty="0" err="1"/>
              <a:t>Kourofsky</a:t>
            </a:r>
            <a:r>
              <a:rPr lang="en-US" dirty="0"/>
              <a:t> – grower, award winning home winemaker, and writer</a:t>
            </a:r>
          </a:p>
          <a:p>
            <a:r>
              <a:rPr lang="en-US" dirty="0"/>
              <a:t>Judy Kelly – wine educator, wine judge, and aspiring winemaker</a:t>
            </a:r>
          </a:p>
          <a:p>
            <a:r>
              <a:rPr lang="en-US" dirty="0"/>
              <a:t>Objectives</a:t>
            </a:r>
          </a:p>
          <a:p>
            <a:pPr lvl="1"/>
            <a:r>
              <a:rPr lang="en-US" dirty="0"/>
              <a:t>Overview of various wine education focused organizations</a:t>
            </a:r>
          </a:p>
          <a:p>
            <a:pPr lvl="1"/>
            <a:r>
              <a:rPr lang="en-US" dirty="0"/>
              <a:t>Describe the AWS approach to wine judging</a:t>
            </a:r>
          </a:p>
          <a:p>
            <a:pPr lvl="1"/>
            <a:r>
              <a:rPr lang="en-US" dirty="0"/>
              <a:t>Discuss technical winemaking approaches to produce quality award winning wines</a:t>
            </a:r>
          </a:p>
          <a:p>
            <a:endParaRPr lang="en-US" dirty="0"/>
          </a:p>
        </p:txBody>
      </p:sp>
    </p:spTree>
    <p:extLst>
      <p:ext uri="{BB962C8B-B14F-4D97-AF65-F5344CB8AC3E}">
        <p14:creationId xmlns:p14="http://schemas.microsoft.com/office/powerpoint/2010/main" val="2517912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162800" cy="762000"/>
          </a:xfrm>
        </p:spPr>
        <p:txBody>
          <a:bodyPr/>
          <a:lstStyle/>
          <a:p>
            <a:br>
              <a:rPr lang="en-US" dirty="0"/>
            </a:br>
            <a:r>
              <a:rPr lang="en-US" dirty="0"/>
              <a:t>Taste</a:t>
            </a:r>
          </a:p>
        </p:txBody>
      </p:sp>
      <p:sp>
        <p:nvSpPr>
          <p:cNvPr id="3" name="Content Placeholder 2"/>
          <p:cNvSpPr>
            <a:spLocks noGrp="1"/>
          </p:cNvSpPr>
          <p:nvPr>
            <p:ph idx="1"/>
          </p:nvPr>
        </p:nvSpPr>
        <p:spPr>
          <a:xfrm>
            <a:off x="228600" y="1676400"/>
            <a:ext cx="8686800" cy="4800600"/>
          </a:xfrm>
        </p:spPr>
        <p:txBody>
          <a:bodyPr/>
          <a:lstStyle/>
          <a:p>
            <a:r>
              <a:rPr lang="en-US" b="1" dirty="0">
                <a:latin typeface="+mn-lt"/>
                <a:ea typeface="+mn-ea"/>
                <a:cs typeface="+mn-cs"/>
              </a:rPr>
              <a:t>Flavor intensity </a:t>
            </a:r>
            <a:r>
              <a:rPr lang="en-US" dirty="0">
                <a:latin typeface="+mn-lt"/>
                <a:ea typeface="+mn-ea"/>
                <a:cs typeface="+mn-cs"/>
              </a:rPr>
              <a:t>light – medium(-) – medium – medium(+) – pronounced</a:t>
            </a:r>
          </a:p>
          <a:p>
            <a:r>
              <a:rPr lang="en-US" b="1" dirty="0">
                <a:latin typeface="+mn-lt"/>
                <a:ea typeface="+mn-ea"/>
                <a:cs typeface="+mn-cs"/>
              </a:rPr>
              <a:t>Flavor characteristics </a:t>
            </a:r>
            <a:r>
              <a:rPr lang="en-US" i="1" dirty="0">
                <a:latin typeface="+mn-lt"/>
                <a:ea typeface="+mn-ea"/>
                <a:cs typeface="+mn-cs"/>
              </a:rPr>
              <a:t>e.g. </a:t>
            </a:r>
            <a:r>
              <a:rPr lang="en-US" dirty="0">
                <a:latin typeface="+mn-lt"/>
                <a:ea typeface="+mn-ea"/>
                <a:cs typeface="+mn-cs"/>
              </a:rPr>
              <a:t>fruits, flowers, spices, vegetables, oak flavors, other</a:t>
            </a:r>
          </a:p>
          <a:p>
            <a:r>
              <a:rPr lang="en-US" b="1" dirty="0">
                <a:latin typeface="+mn-lt"/>
                <a:ea typeface="+mn-ea"/>
                <a:cs typeface="+mn-cs"/>
              </a:rPr>
              <a:t>Other observations </a:t>
            </a:r>
            <a:r>
              <a:rPr lang="en-US" i="1" dirty="0">
                <a:latin typeface="+mn-lt"/>
                <a:ea typeface="+mn-ea"/>
                <a:cs typeface="+mn-cs"/>
              </a:rPr>
              <a:t>e.g. </a:t>
            </a:r>
            <a:r>
              <a:rPr lang="en-US" dirty="0">
                <a:latin typeface="+mn-lt"/>
                <a:ea typeface="+mn-ea"/>
                <a:cs typeface="+mn-cs"/>
              </a:rPr>
              <a:t>texture, balance</a:t>
            </a:r>
          </a:p>
          <a:p>
            <a:r>
              <a:rPr lang="en-US" b="1" dirty="0"/>
              <a:t>S</a:t>
            </a:r>
            <a:r>
              <a:rPr lang="en-US" b="1" dirty="0">
                <a:latin typeface="+mn-lt"/>
                <a:ea typeface="+mn-ea"/>
                <a:cs typeface="+mn-cs"/>
              </a:rPr>
              <a:t>parkling wines (mousse): </a:t>
            </a:r>
            <a:r>
              <a:rPr lang="en-US" dirty="0">
                <a:latin typeface="+mn-lt"/>
                <a:ea typeface="+mn-ea"/>
                <a:cs typeface="+mn-cs"/>
              </a:rPr>
              <a:t>delicate – creamy – aggressive</a:t>
            </a:r>
          </a:p>
          <a:p>
            <a:endParaRPr lang="en-US" dirty="0">
              <a:latin typeface="+mn-lt"/>
              <a:ea typeface="+mn-ea"/>
              <a:cs typeface="+mn-cs"/>
            </a:endParaRPr>
          </a:p>
          <a:p>
            <a:pPr marL="0" indent="0">
              <a:buNone/>
            </a:pPr>
            <a:r>
              <a:rPr lang="en-US" dirty="0"/>
              <a:t>Does the aroma and bouquet you detected follow through on tasting?</a:t>
            </a:r>
            <a:endParaRPr lang="en-US" dirty="0">
              <a:latin typeface="+mn-lt"/>
              <a:ea typeface="+mn-ea"/>
              <a:cs typeface="+mn-cs"/>
            </a:endParaRPr>
          </a:p>
          <a:p>
            <a:pPr marL="0" indent="0">
              <a:buNone/>
            </a:pPr>
            <a:endParaRPr lang="en-US" dirty="0"/>
          </a:p>
        </p:txBody>
      </p:sp>
    </p:spTree>
    <p:extLst>
      <p:ext uri="{BB962C8B-B14F-4D97-AF65-F5344CB8AC3E}">
        <p14:creationId xmlns:p14="http://schemas.microsoft.com/office/powerpoint/2010/main" val="1499234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2547-B2FF-4D9F-B460-D7702A2710A3}"/>
              </a:ext>
            </a:extLst>
          </p:cNvPr>
          <p:cNvSpPr>
            <a:spLocks noGrp="1"/>
          </p:cNvSpPr>
          <p:nvPr>
            <p:ph type="title"/>
          </p:nvPr>
        </p:nvSpPr>
        <p:spPr/>
        <p:txBody>
          <a:bodyPr/>
          <a:lstStyle/>
          <a:p>
            <a:r>
              <a:rPr lang="en-US" dirty="0"/>
              <a:t>Taste &amp; Texture - Winemaking</a:t>
            </a:r>
          </a:p>
        </p:txBody>
      </p:sp>
      <p:sp>
        <p:nvSpPr>
          <p:cNvPr id="3" name="Content Placeholder 2">
            <a:extLst>
              <a:ext uri="{FF2B5EF4-FFF2-40B4-BE49-F238E27FC236}">
                <a16:creationId xmlns:a16="http://schemas.microsoft.com/office/drawing/2014/main" id="{1EE920AE-6157-4130-A8C9-727A8D262F0C}"/>
              </a:ext>
            </a:extLst>
          </p:cNvPr>
          <p:cNvSpPr>
            <a:spLocks noGrp="1"/>
          </p:cNvSpPr>
          <p:nvPr>
            <p:ph idx="1"/>
          </p:nvPr>
        </p:nvSpPr>
        <p:spPr>
          <a:xfrm>
            <a:off x="228600" y="2438400"/>
            <a:ext cx="8686800" cy="2971800"/>
          </a:xfrm>
        </p:spPr>
        <p:txBody>
          <a:bodyPr/>
          <a:lstStyle/>
          <a:p>
            <a:r>
              <a:rPr lang="en-US" dirty="0"/>
              <a:t>Balance between alcohol, tannins, &amp; acid</a:t>
            </a:r>
          </a:p>
          <a:p>
            <a:endParaRPr lang="en-US" dirty="0"/>
          </a:p>
          <a:p>
            <a:r>
              <a:rPr lang="en-US" dirty="0"/>
              <a:t>Conundrum of balance and calming the acids</a:t>
            </a:r>
          </a:p>
        </p:txBody>
      </p:sp>
    </p:spTree>
    <p:extLst>
      <p:ext uri="{BB962C8B-B14F-4D97-AF65-F5344CB8AC3E}">
        <p14:creationId xmlns:p14="http://schemas.microsoft.com/office/powerpoint/2010/main" val="2745445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76400"/>
            <a:ext cx="8686800" cy="4724400"/>
          </a:xfrm>
        </p:spPr>
        <p:txBody>
          <a:bodyPr/>
          <a:lstStyle/>
          <a:p>
            <a:r>
              <a:rPr lang="en-US" dirty="0">
                <a:solidFill>
                  <a:schemeClr val="tx1"/>
                </a:solidFill>
                <a:latin typeface="+mn-lt"/>
                <a:ea typeface="+mn-ea"/>
                <a:cs typeface="+mn-cs"/>
              </a:rPr>
              <a:t>Quality </a:t>
            </a:r>
            <a:r>
              <a:rPr lang="en-US" b="1" i="1" dirty="0">
                <a:solidFill>
                  <a:schemeClr val="tx1"/>
                </a:solidFill>
                <a:latin typeface="+mn-lt"/>
                <a:ea typeface="+mn-ea"/>
                <a:cs typeface="+mn-cs"/>
              </a:rPr>
              <a:t>finish </a:t>
            </a:r>
            <a:r>
              <a:rPr lang="en-US" dirty="0">
                <a:solidFill>
                  <a:schemeClr val="tx1"/>
                </a:solidFill>
                <a:latin typeface="+mn-lt"/>
                <a:ea typeface="+mn-ea"/>
                <a:cs typeface="+mn-cs"/>
              </a:rPr>
              <a:t>usually is what distinguishes quality wines</a:t>
            </a:r>
          </a:p>
          <a:p>
            <a:r>
              <a:rPr lang="en-US" dirty="0">
                <a:solidFill>
                  <a:schemeClr val="tx1"/>
                </a:solidFill>
                <a:latin typeface="+mn-lt"/>
                <a:ea typeface="+mn-ea"/>
                <a:cs typeface="+mn-cs"/>
              </a:rPr>
              <a:t>Length of finish</a:t>
            </a:r>
          </a:p>
          <a:p>
            <a:r>
              <a:rPr lang="en-US" dirty="0">
                <a:solidFill>
                  <a:schemeClr val="tx1"/>
                </a:solidFill>
                <a:latin typeface="+mn-lt"/>
                <a:ea typeface="+mn-ea"/>
                <a:cs typeface="+mn-cs"/>
              </a:rPr>
              <a:t>Type</a:t>
            </a:r>
          </a:p>
          <a:p>
            <a:pPr lvl="1"/>
            <a:r>
              <a:rPr lang="en-US" dirty="0">
                <a:solidFill>
                  <a:schemeClr val="tx1"/>
                </a:solidFill>
                <a:latin typeface="+mn-lt"/>
                <a:ea typeface="+mn-ea"/>
                <a:cs typeface="+mn-cs"/>
              </a:rPr>
              <a:t>fruity/descriptors</a:t>
            </a:r>
          </a:p>
          <a:p>
            <a:pPr lvl="1"/>
            <a:r>
              <a:rPr lang="en-US" dirty="0">
                <a:solidFill>
                  <a:schemeClr val="tx1"/>
                </a:solidFill>
                <a:latin typeface="+mn-lt"/>
                <a:ea typeface="+mn-ea"/>
                <a:cs typeface="+mn-cs"/>
              </a:rPr>
              <a:t>acid or sugar</a:t>
            </a:r>
          </a:p>
          <a:p>
            <a:pPr lvl="1"/>
            <a:r>
              <a:rPr lang="en-US" dirty="0">
                <a:solidFill>
                  <a:schemeClr val="tx1"/>
                </a:solidFill>
                <a:latin typeface="+mn-lt"/>
                <a:ea typeface="+mn-ea"/>
                <a:cs typeface="+mn-cs"/>
              </a:rPr>
              <a:t>smooth/rough/bitter</a:t>
            </a:r>
          </a:p>
          <a:p>
            <a:pPr lvl="1"/>
            <a:r>
              <a:rPr lang="en-US" dirty="0">
                <a:solidFill>
                  <a:schemeClr val="tx1"/>
                </a:solidFill>
                <a:latin typeface="+mn-lt"/>
                <a:ea typeface="+mn-ea"/>
                <a:cs typeface="+mn-cs"/>
              </a:rPr>
              <a:t>tannin level (primarily for reds)</a:t>
            </a:r>
            <a:endParaRPr lang="nn-NO" b="1" dirty="0"/>
          </a:p>
          <a:p>
            <a:r>
              <a:rPr lang="nn-NO" b="1" dirty="0">
                <a:latin typeface="+mn-lt"/>
                <a:ea typeface="+mn-ea"/>
                <a:cs typeface="+mn-cs"/>
              </a:rPr>
              <a:t>Finish: </a:t>
            </a:r>
            <a:r>
              <a:rPr lang="nn-NO" dirty="0">
                <a:latin typeface="+mn-lt"/>
                <a:ea typeface="+mn-ea"/>
                <a:cs typeface="+mn-cs"/>
              </a:rPr>
              <a:t>short – medium(-) – medium – medium(+) or long</a:t>
            </a:r>
          </a:p>
          <a:p>
            <a:endParaRPr lang="en-US" dirty="0"/>
          </a:p>
        </p:txBody>
      </p:sp>
      <p:sp>
        <p:nvSpPr>
          <p:cNvPr id="4" name="Title 3"/>
          <p:cNvSpPr>
            <a:spLocks noGrp="1"/>
          </p:cNvSpPr>
          <p:nvPr>
            <p:ph type="title"/>
          </p:nvPr>
        </p:nvSpPr>
        <p:spPr/>
        <p:txBody>
          <a:bodyPr/>
          <a:lstStyle/>
          <a:p>
            <a:r>
              <a:rPr lang="en-US" dirty="0"/>
              <a:t>Aftertaste</a:t>
            </a:r>
          </a:p>
        </p:txBody>
      </p:sp>
    </p:spTree>
    <p:extLst>
      <p:ext uri="{BB962C8B-B14F-4D97-AF65-F5344CB8AC3E}">
        <p14:creationId xmlns:p14="http://schemas.microsoft.com/office/powerpoint/2010/main" val="2410775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Scoring Aftertaste</a:t>
            </a:r>
          </a:p>
        </p:txBody>
      </p:sp>
      <p:sp>
        <p:nvSpPr>
          <p:cNvPr id="3" name="Content Placeholder 2"/>
          <p:cNvSpPr>
            <a:spLocks noGrp="1"/>
          </p:cNvSpPr>
          <p:nvPr>
            <p:ph idx="1"/>
          </p:nvPr>
        </p:nvSpPr>
        <p:spPr>
          <a:xfrm>
            <a:off x="609600" y="2438400"/>
            <a:ext cx="8153400" cy="3200400"/>
          </a:xfrm>
        </p:spPr>
        <p:txBody>
          <a:bodyPr/>
          <a:lstStyle/>
          <a:p>
            <a:pPr marL="0" indent="0">
              <a:buNone/>
            </a:pPr>
            <a:r>
              <a:rPr lang="en-US" dirty="0"/>
              <a:t>Aftertaste: bitter, persistent, short, sweet, smooth, or non-existent. Velvet soft mouth feel vs. rough tannins.</a:t>
            </a:r>
          </a:p>
          <a:p>
            <a:pPr marL="0" indent="0">
              <a:buNone/>
            </a:pPr>
            <a:endParaRPr lang="en-US" dirty="0"/>
          </a:p>
          <a:p>
            <a:pPr marL="0" indent="0">
              <a:buNone/>
            </a:pPr>
            <a:r>
              <a:rPr lang="en-US" dirty="0">
                <a:solidFill>
                  <a:schemeClr val="bg1"/>
                </a:solidFill>
                <a:latin typeface="+mn-lt"/>
                <a:ea typeface="+mn-ea"/>
                <a:cs typeface="+mn-cs"/>
              </a:rPr>
              <a:t>What aromas are still present after swallowing and how long do you taste them?</a:t>
            </a:r>
          </a:p>
          <a:p>
            <a:pPr marL="0" indent="0">
              <a:buNone/>
            </a:pPr>
            <a:endParaRPr lang="en-US" dirty="0">
              <a:solidFill>
                <a:schemeClr val="bg1"/>
              </a:solidFill>
              <a:latin typeface="+mn-lt"/>
              <a:ea typeface="+mn-ea"/>
              <a:cs typeface="+mn-cs"/>
            </a:endParaRPr>
          </a:p>
          <a:p>
            <a:pPr marL="0" indent="0">
              <a:buNone/>
            </a:pPr>
            <a:endParaRPr lang="en-US" dirty="0"/>
          </a:p>
          <a:p>
            <a:pPr marL="0" indent="0">
              <a:buNone/>
            </a:pPr>
            <a:endParaRPr lang="en-US" dirty="0"/>
          </a:p>
          <a:p>
            <a:pPr marL="0" indent="0">
              <a:buNone/>
            </a:pPr>
            <a:endParaRPr lang="en-US" dirty="0">
              <a:solidFill>
                <a:schemeClr val="bg1"/>
              </a:solidFill>
              <a:latin typeface="+mn-lt"/>
              <a:ea typeface="+mn-ea"/>
              <a:cs typeface="+mn-cs"/>
            </a:endParaRPr>
          </a:p>
          <a:p>
            <a:pPr marL="0" indent="0">
              <a:buNone/>
            </a:pPr>
            <a:endParaRPr lang="en-US" dirty="0">
              <a:solidFill>
                <a:schemeClr val="bg1"/>
              </a:solidFill>
              <a:latin typeface="+mn-lt"/>
              <a:ea typeface="+mn-ea"/>
              <a:cs typeface="+mn-cs"/>
            </a:endParaRPr>
          </a:p>
        </p:txBody>
      </p:sp>
    </p:spTree>
    <p:extLst>
      <p:ext uri="{BB962C8B-B14F-4D97-AF65-F5344CB8AC3E}">
        <p14:creationId xmlns:p14="http://schemas.microsoft.com/office/powerpoint/2010/main" val="3942622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6BEC5-ABB2-480E-9981-693EB93346CD}"/>
              </a:ext>
            </a:extLst>
          </p:cNvPr>
          <p:cNvSpPr>
            <a:spLocks noGrp="1"/>
          </p:cNvSpPr>
          <p:nvPr>
            <p:ph type="title"/>
          </p:nvPr>
        </p:nvSpPr>
        <p:spPr/>
        <p:txBody>
          <a:bodyPr/>
          <a:lstStyle/>
          <a:p>
            <a:r>
              <a:rPr lang="en-US" dirty="0"/>
              <a:t>Aftertaste in Winemaking</a:t>
            </a:r>
          </a:p>
        </p:txBody>
      </p:sp>
      <p:sp>
        <p:nvSpPr>
          <p:cNvPr id="3" name="Content Placeholder 2">
            <a:extLst>
              <a:ext uri="{FF2B5EF4-FFF2-40B4-BE49-F238E27FC236}">
                <a16:creationId xmlns:a16="http://schemas.microsoft.com/office/drawing/2014/main" id="{6185BFA7-4DE5-4C4C-A5B5-17871FA7F393}"/>
              </a:ext>
            </a:extLst>
          </p:cNvPr>
          <p:cNvSpPr>
            <a:spLocks noGrp="1"/>
          </p:cNvSpPr>
          <p:nvPr>
            <p:ph idx="1"/>
          </p:nvPr>
        </p:nvSpPr>
        <p:spPr/>
        <p:txBody>
          <a:bodyPr/>
          <a:lstStyle/>
          <a:p>
            <a:endParaRPr lang="en-US" dirty="0"/>
          </a:p>
          <a:p>
            <a:r>
              <a:rPr lang="en-US" dirty="0"/>
              <a:t>Discussion of oak and balancing the wine</a:t>
            </a:r>
          </a:p>
        </p:txBody>
      </p:sp>
    </p:spTree>
    <p:extLst>
      <p:ext uri="{BB962C8B-B14F-4D97-AF65-F5344CB8AC3E}">
        <p14:creationId xmlns:p14="http://schemas.microsoft.com/office/powerpoint/2010/main" val="3214679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 Impression</a:t>
            </a:r>
          </a:p>
        </p:txBody>
      </p:sp>
      <p:sp>
        <p:nvSpPr>
          <p:cNvPr id="3" name="Content Placeholder 2"/>
          <p:cNvSpPr>
            <a:spLocks noGrp="1"/>
          </p:cNvSpPr>
          <p:nvPr>
            <p:ph idx="1"/>
          </p:nvPr>
        </p:nvSpPr>
        <p:spPr>
          <a:xfrm>
            <a:off x="228600" y="1676400"/>
            <a:ext cx="8686800" cy="4953000"/>
          </a:xfrm>
        </p:spPr>
        <p:txBody>
          <a:bodyPr/>
          <a:lstStyle/>
          <a:p>
            <a:pPr marL="0" indent="0">
              <a:buNone/>
            </a:pPr>
            <a:r>
              <a:rPr lang="en-US" sz="2600" dirty="0"/>
              <a:t>Overall Impression is a summation of how typical the wine is in relation to other wines of its type and its quality. Experience is a valuable tool in this part of the evaluation, so practicing is encouraged! This is also the box you can tactfully express your subjective point of view. </a:t>
            </a:r>
          </a:p>
          <a:p>
            <a:pPr marL="0" indent="0">
              <a:buNone/>
            </a:pPr>
            <a:endParaRPr lang="en-US" sz="2600" dirty="0"/>
          </a:p>
          <a:p>
            <a:pPr marL="0" indent="0">
              <a:buNone/>
            </a:pPr>
            <a:r>
              <a:rPr lang="en-US" sz="2600" dirty="0"/>
              <a:t>Overall Quality questions: </a:t>
            </a:r>
          </a:p>
          <a:p>
            <a:pPr lvl="1"/>
            <a:r>
              <a:rPr lang="en-US" sz="2600" dirty="0"/>
              <a:t>How well do the parts (aroma/bouquet, taste/texture, aftertaste and overall) relate to each other? </a:t>
            </a:r>
          </a:p>
          <a:p>
            <a:pPr lvl="1"/>
            <a:r>
              <a:rPr lang="en-US" sz="2600" dirty="0"/>
              <a:t>Is there Balance (proper proportion)/Harmony? </a:t>
            </a:r>
          </a:p>
          <a:p>
            <a:pPr lvl="1"/>
            <a:r>
              <a:rPr lang="en-US" sz="2600" dirty="0"/>
              <a:t>Did this wine have Power to Stimulate the Senses? </a:t>
            </a:r>
          </a:p>
          <a:p>
            <a:pPr marL="457200" lvl="1" indent="0">
              <a:buNone/>
            </a:pPr>
            <a:endParaRPr lang="en-US" sz="2600" dirty="0"/>
          </a:p>
        </p:txBody>
      </p:sp>
    </p:spTree>
    <p:extLst>
      <p:ext uri="{BB962C8B-B14F-4D97-AF65-F5344CB8AC3E}">
        <p14:creationId xmlns:p14="http://schemas.microsoft.com/office/powerpoint/2010/main" val="3767474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7033B-172E-49BC-83CA-A918B7028DB9}"/>
              </a:ext>
            </a:extLst>
          </p:cNvPr>
          <p:cNvSpPr>
            <a:spLocks noGrp="1"/>
          </p:cNvSpPr>
          <p:nvPr>
            <p:ph type="title"/>
          </p:nvPr>
        </p:nvSpPr>
        <p:spPr/>
        <p:txBody>
          <a:bodyPr/>
          <a:lstStyle/>
          <a:p>
            <a:r>
              <a:rPr lang="en-US" dirty="0"/>
              <a:t>Balanced Winemaking</a:t>
            </a:r>
          </a:p>
        </p:txBody>
      </p:sp>
      <p:sp>
        <p:nvSpPr>
          <p:cNvPr id="3" name="Content Placeholder 2">
            <a:extLst>
              <a:ext uri="{FF2B5EF4-FFF2-40B4-BE49-F238E27FC236}">
                <a16:creationId xmlns:a16="http://schemas.microsoft.com/office/drawing/2014/main" id="{028DE2FD-1FED-4A5E-AF42-D4729F621C98}"/>
              </a:ext>
            </a:extLst>
          </p:cNvPr>
          <p:cNvSpPr>
            <a:spLocks noGrp="1"/>
          </p:cNvSpPr>
          <p:nvPr>
            <p:ph idx="1"/>
          </p:nvPr>
        </p:nvSpPr>
        <p:spPr/>
        <p:txBody>
          <a:bodyPr/>
          <a:lstStyle/>
          <a:p>
            <a:pPr marL="0" indent="0">
              <a:buNone/>
            </a:pPr>
            <a:endParaRPr lang="en-US" dirty="0"/>
          </a:p>
          <a:p>
            <a:r>
              <a:rPr lang="en-US" dirty="0"/>
              <a:t>Recognizing the potential of the wine</a:t>
            </a:r>
          </a:p>
          <a:p>
            <a:endParaRPr lang="en-US" dirty="0"/>
          </a:p>
          <a:p>
            <a:r>
              <a:rPr lang="en-US" dirty="0"/>
              <a:t>Keeping good records</a:t>
            </a:r>
          </a:p>
          <a:p>
            <a:endParaRPr lang="en-US" dirty="0"/>
          </a:p>
          <a:p>
            <a:r>
              <a:rPr lang="en-US" dirty="0"/>
              <a:t>Testing &amp; monitoring the fermentation and bulk aging process</a:t>
            </a:r>
          </a:p>
        </p:txBody>
      </p:sp>
    </p:spTree>
    <p:extLst>
      <p:ext uri="{BB962C8B-B14F-4D97-AF65-F5344CB8AC3E}">
        <p14:creationId xmlns:p14="http://schemas.microsoft.com/office/powerpoint/2010/main" val="2376905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Score</a:t>
            </a:r>
          </a:p>
        </p:txBody>
      </p:sp>
      <p:sp>
        <p:nvSpPr>
          <p:cNvPr id="3" name="Content Placeholder 2"/>
          <p:cNvSpPr>
            <a:spLocks noGrp="1"/>
          </p:cNvSpPr>
          <p:nvPr>
            <p:ph idx="1"/>
          </p:nvPr>
        </p:nvSpPr>
        <p:spPr/>
        <p:txBody>
          <a:bodyPr/>
          <a:lstStyle/>
          <a:p>
            <a:pPr marL="0" indent="0">
              <a:buNone/>
            </a:pPr>
            <a:r>
              <a:rPr lang="en-US" dirty="0">
                <a:solidFill>
                  <a:schemeClr val="tx1"/>
                </a:solidFill>
                <a:latin typeface="+mn-lt"/>
                <a:ea typeface="+mn-ea"/>
                <a:cs typeface="+mn-cs"/>
              </a:rPr>
              <a:t>The total score is a compilation of the scores in each area. </a:t>
            </a:r>
            <a:endParaRPr lang="en-US" dirty="0"/>
          </a:p>
          <a:p>
            <a:r>
              <a:rPr lang="en-US" dirty="0">
                <a:solidFill>
                  <a:schemeClr val="tx1"/>
                </a:solidFill>
                <a:latin typeface="+mn-lt"/>
                <a:ea typeface="+mn-ea"/>
                <a:cs typeface="+mn-cs"/>
              </a:rPr>
              <a:t>18- 20 Extraordinary </a:t>
            </a:r>
          </a:p>
          <a:p>
            <a:r>
              <a:rPr lang="en-US" dirty="0">
                <a:solidFill>
                  <a:schemeClr val="tx1"/>
                </a:solidFill>
                <a:latin typeface="+mn-lt"/>
                <a:ea typeface="+mn-ea"/>
                <a:cs typeface="+mn-cs"/>
              </a:rPr>
              <a:t>15- 17 Excellent</a:t>
            </a:r>
          </a:p>
          <a:p>
            <a:r>
              <a:rPr lang="en-US" dirty="0">
                <a:solidFill>
                  <a:schemeClr val="tx1"/>
                </a:solidFill>
                <a:latin typeface="+mn-lt"/>
                <a:ea typeface="+mn-ea"/>
                <a:cs typeface="+mn-cs"/>
              </a:rPr>
              <a:t>12- 14 Good </a:t>
            </a:r>
          </a:p>
          <a:p>
            <a:r>
              <a:rPr lang="en-US" dirty="0">
                <a:solidFill>
                  <a:schemeClr val="tx1"/>
                </a:solidFill>
                <a:latin typeface="+mn-lt"/>
                <a:ea typeface="+mn-ea"/>
                <a:cs typeface="+mn-cs"/>
              </a:rPr>
              <a:t>9- 11 Commercially Acceptable </a:t>
            </a:r>
          </a:p>
          <a:p>
            <a:r>
              <a:rPr lang="en-US" dirty="0">
                <a:solidFill>
                  <a:schemeClr val="tx1"/>
                </a:solidFill>
                <a:latin typeface="+mn-lt"/>
                <a:ea typeface="+mn-ea"/>
                <a:cs typeface="+mn-cs"/>
              </a:rPr>
              <a:t>6- 8 Deficient </a:t>
            </a:r>
          </a:p>
          <a:p>
            <a:r>
              <a:rPr lang="en-US" dirty="0">
                <a:solidFill>
                  <a:schemeClr val="tx1"/>
                </a:solidFill>
                <a:latin typeface="+mn-lt"/>
                <a:ea typeface="+mn-ea"/>
                <a:cs typeface="+mn-cs"/>
              </a:rPr>
              <a:t>0- 5 Poor and Objectionable </a:t>
            </a:r>
            <a:endParaRPr lang="en-US" dirty="0"/>
          </a:p>
        </p:txBody>
      </p:sp>
    </p:spTree>
    <p:extLst>
      <p:ext uri="{BB962C8B-B14F-4D97-AF65-F5344CB8AC3E}">
        <p14:creationId xmlns:p14="http://schemas.microsoft.com/office/powerpoint/2010/main" val="2990694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7A26022-9DEB-4AB3-AE24-AE8A12C89CC3}"/>
              </a:ext>
            </a:extLst>
          </p:cNvPr>
          <p:cNvSpPr>
            <a:spLocks noGrp="1"/>
          </p:cNvSpPr>
          <p:nvPr>
            <p:ph type="title"/>
          </p:nvPr>
        </p:nvSpPr>
        <p:spPr>
          <a:xfrm>
            <a:off x="838200" y="2590800"/>
            <a:ext cx="7162800" cy="2438400"/>
          </a:xfrm>
        </p:spPr>
        <p:txBody>
          <a:bodyPr/>
          <a:lstStyle/>
          <a:p>
            <a:r>
              <a:rPr lang="en-US" dirty="0">
                <a:solidFill>
                  <a:schemeClr val="bg1"/>
                </a:solidFill>
              </a:rPr>
              <a:t>Discussion of Scores for Riesling</a:t>
            </a:r>
            <a:br>
              <a:rPr lang="en-US" dirty="0">
                <a:solidFill>
                  <a:schemeClr val="bg1"/>
                </a:solidFill>
              </a:rPr>
            </a:br>
            <a:br>
              <a:rPr lang="en-US" dirty="0">
                <a:solidFill>
                  <a:schemeClr val="bg1"/>
                </a:solidFill>
              </a:rPr>
            </a:br>
            <a:r>
              <a:rPr lang="en-US" dirty="0">
                <a:solidFill>
                  <a:schemeClr val="bg1"/>
                </a:solidFill>
              </a:rPr>
              <a:t>Questions?</a:t>
            </a:r>
          </a:p>
        </p:txBody>
      </p:sp>
    </p:spTree>
    <p:extLst>
      <p:ext uri="{BB962C8B-B14F-4D97-AF65-F5344CB8AC3E}">
        <p14:creationId xmlns:p14="http://schemas.microsoft.com/office/powerpoint/2010/main" val="7818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6EE03-0724-4B58-BBDC-11AB748FB177}"/>
              </a:ext>
            </a:extLst>
          </p:cNvPr>
          <p:cNvSpPr>
            <a:spLocks noGrp="1"/>
          </p:cNvSpPr>
          <p:nvPr>
            <p:ph type="title"/>
          </p:nvPr>
        </p:nvSpPr>
        <p:spPr/>
        <p:txBody>
          <a:bodyPr/>
          <a:lstStyle/>
          <a:p>
            <a:r>
              <a:rPr lang="en-US" dirty="0"/>
              <a:t>Resources/Articles</a:t>
            </a:r>
          </a:p>
        </p:txBody>
      </p:sp>
      <p:sp>
        <p:nvSpPr>
          <p:cNvPr id="3" name="Content Placeholder 2">
            <a:extLst>
              <a:ext uri="{FF2B5EF4-FFF2-40B4-BE49-F238E27FC236}">
                <a16:creationId xmlns:a16="http://schemas.microsoft.com/office/drawing/2014/main" id="{630D7534-D21A-4384-A26B-23C8585798F5}"/>
              </a:ext>
            </a:extLst>
          </p:cNvPr>
          <p:cNvSpPr>
            <a:spLocks noGrp="1"/>
          </p:cNvSpPr>
          <p:nvPr>
            <p:ph idx="1"/>
          </p:nvPr>
        </p:nvSpPr>
        <p:spPr/>
        <p:txBody>
          <a:bodyPr/>
          <a:lstStyle/>
          <a:p>
            <a:pPr marL="0" indent="0" algn="l">
              <a:buNone/>
            </a:pPr>
            <a:r>
              <a:rPr lang="en-US" b="0" i="0" dirty="0">
                <a:solidFill>
                  <a:srgbClr val="000000"/>
                </a:solidFill>
                <a:effectLst/>
                <a:latin typeface="pg-1ff9"/>
              </a:rPr>
              <a:t>The following are articles were referenced in the February 18th, 2021 presentation and can be found at Kourofskywine.com</a:t>
            </a:r>
          </a:p>
          <a:p>
            <a:pPr marL="0" indent="0" algn="l">
              <a:buNone/>
            </a:pPr>
            <a:r>
              <a:rPr lang="en-US" sz="2400" b="0" i="0" dirty="0">
                <a:solidFill>
                  <a:srgbClr val="000000"/>
                </a:solidFill>
                <a:effectLst/>
                <a:latin typeface="pg-1ff9"/>
              </a:rPr>
              <a:t>Wine Judge Judy Kelly Wants You To Make Better Wine: And Here’s How!, January 10, 2012.</a:t>
            </a:r>
          </a:p>
          <a:p>
            <a:pPr marL="0" indent="0" algn="l">
              <a:buNone/>
            </a:pPr>
            <a:r>
              <a:rPr lang="en-US" sz="2400" b="0" i="0" dirty="0">
                <a:solidFill>
                  <a:srgbClr val="000000"/>
                </a:solidFill>
                <a:effectLst/>
                <a:latin typeface="pg-1ff9"/>
              </a:rPr>
              <a:t>Yeast, Aromas and Nutrients: Fermentation Advice From Paul Brock, July 14, 2019.</a:t>
            </a:r>
          </a:p>
          <a:p>
            <a:pPr marL="0" indent="0" algn="l">
              <a:buNone/>
            </a:pPr>
            <a:r>
              <a:rPr lang="en-US" sz="2400" b="0" i="0" dirty="0">
                <a:solidFill>
                  <a:srgbClr val="000000"/>
                </a:solidFill>
                <a:effectLst/>
                <a:latin typeface="pg-1ff9"/>
              </a:rPr>
              <a:t>Master Winemaker: Joe </a:t>
            </a:r>
            <a:r>
              <a:rPr lang="en-US" sz="2400" b="0" i="0" dirty="0" err="1">
                <a:solidFill>
                  <a:srgbClr val="000000"/>
                </a:solidFill>
                <a:effectLst/>
                <a:latin typeface="pg-1ff9"/>
              </a:rPr>
              <a:t>Diponzio</a:t>
            </a:r>
            <a:r>
              <a:rPr lang="en-US" sz="2400" b="0" i="0" dirty="0">
                <a:solidFill>
                  <a:srgbClr val="000000"/>
                </a:solidFill>
                <a:effectLst/>
                <a:latin typeface="pg-1ff9"/>
              </a:rPr>
              <a:t> Talks Riesling, November 1, 2020. </a:t>
            </a:r>
          </a:p>
          <a:p>
            <a:pPr marL="0" indent="0" algn="l">
              <a:buNone/>
            </a:pPr>
            <a:r>
              <a:rPr lang="en-US" sz="2400" b="0" i="0" dirty="0">
                <a:solidFill>
                  <a:srgbClr val="000000"/>
                </a:solidFill>
                <a:effectLst/>
                <a:latin typeface="pg-1ff9"/>
              </a:rPr>
              <a:t>Finding Clarity In A Hazy world: Make Your Wine Shine!, to be posted Late February 2021</a:t>
            </a:r>
            <a:r>
              <a:rPr lang="en-US" b="0" i="0" dirty="0">
                <a:solidFill>
                  <a:srgbClr val="000000"/>
                </a:solidFill>
                <a:effectLst/>
                <a:latin typeface="pg-1ff9"/>
              </a:rPr>
              <a:t>. </a:t>
            </a:r>
          </a:p>
          <a:p>
            <a:endParaRPr lang="en-US" dirty="0"/>
          </a:p>
        </p:txBody>
      </p:sp>
    </p:spTree>
    <p:extLst>
      <p:ext uri="{BB962C8B-B14F-4D97-AF65-F5344CB8AC3E}">
        <p14:creationId xmlns:p14="http://schemas.microsoft.com/office/powerpoint/2010/main" val="737173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ED9B8-36E7-4CA3-B5BF-1E2E1E089732}"/>
              </a:ext>
            </a:extLst>
          </p:cNvPr>
          <p:cNvSpPr>
            <a:spLocks noGrp="1"/>
          </p:cNvSpPr>
          <p:nvPr>
            <p:ph type="title"/>
          </p:nvPr>
        </p:nvSpPr>
        <p:spPr/>
        <p:txBody>
          <a:bodyPr/>
          <a:lstStyle/>
          <a:p>
            <a:r>
              <a:rPr lang="en-US" dirty="0"/>
              <a:t>Who is Judging the Wine?</a:t>
            </a:r>
          </a:p>
        </p:txBody>
      </p:sp>
      <p:sp>
        <p:nvSpPr>
          <p:cNvPr id="3" name="Content Placeholder 2">
            <a:extLst>
              <a:ext uri="{FF2B5EF4-FFF2-40B4-BE49-F238E27FC236}">
                <a16:creationId xmlns:a16="http://schemas.microsoft.com/office/drawing/2014/main" id="{30408F7C-790C-4913-8EBC-40DCD0F71A01}"/>
              </a:ext>
            </a:extLst>
          </p:cNvPr>
          <p:cNvSpPr>
            <a:spLocks noGrp="1"/>
          </p:cNvSpPr>
          <p:nvPr>
            <p:ph idx="1"/>
          </p:nvPr>
        </p:nvSpPr>
        <p:spPr>
          <a:xfrm>
            <a:off x="304800" y="1828800"/>
            <a:ext cx="8686800" cy="4868863"/>
          </a:xfrm>
        </p:spPr>
        <p:txBody>
          <a:bodyPr/>
          <a:lstStyle/>
          <a:p>
            <a:r>
              <a:rPr lang="en-US" sz="2000" dirty="0"/>
              <a:t>Judges come from many different backgrounds including industry experts as well as wine education programs</a:t>
            </a:r>
          </a:p>
          <a:p>
            <a:pPr>
              <a:buFont typeface="Arial" panose="020B0604020202020204" pitchFamily="34" charset="0"/>
              <a:buChar char="•"/>
            </a:pPr>
            <a:r>
              <a:rPr lang="en-US" sz="2000" dirty="0"/>
              <a:t>Many different programs exist to prepare judges</a:t>
            </a:r>
          </a:p>
          <a:p>
            <a:pPr lvl="1">
              <a:buFont typeface="Arial" panose="020B0604020202020204" pitchFamily="34" charset="0"/>
              <a:buChar char="•"/>
            </a:pPr>
            <a:r>
              <a:rPr lang="en-US" sz="2000" dirty="0"/>
              <a:t>Sommelier –  Uses a deductive approach to tasting wine. Program includes a wine service component</a:t>
            </a:r>
          </a:p>
          <a:p>
            <a:pPr lvl="1">
              <a:buFont typeface="Arial" panose="020B0604020202020204" pitchFamily="34" charset="0"/>
              <a:buChar char="•"/>
            </a:pPr>
            <a:r>
              <a:rPr lang="en-US" sz="2000" dirty="0"/>
              <a:t>WSET – uses a systematic approach that considers Appearance, Nose, Palate, and Conclusions, each with descriptors to rate the components. </a:t>
            </a:r>
          </a:p>
          <a:p>
            <a:pPr lvl="1">
              <a:buFont typeface="Arial" panose="020B0604020202020204" pitchFamily="34" charset="0"/>
              <a:buChar char="•"/>
            </a:pPr>
            <a:r>
              <a:rPr lang="en-US" sz="2000" dirty="0"/>
              <a:t>Society for Wine Educators -focused on providing wine and spirits education along with the conferral of several certifications (Certified Wine Specialist &amp; Certified Wine Educator)</a:t>
            </a:r>
          </a:p>
          <a:p>
            <a:pPr lvl="1">
              <a:buFont typeface="Arial" panose="020B0604020202020204" pitchFamily="34" charset="0"/>
              <a:buChar char="•"/>
            </a:pPr>
            <a:r>
              <a:rPr lang="en-US" sz="2000" dirty="0"/>
              <a:t>AWS Wine judge certification program – focus is on judging both commercial &amp; amateur wines which emphasizes fault recognition &amp; feedback to the winemaker</a:t>
            </a:r>
          </a:p>
        </p:txBody>
      </p:sp>
    </p:spTree>
    <p:extLst>
      <p:ext uri="{BB962C8B-B14F-4D97-AF65-F5344CB8AC3E}">
        <p14:creationId xmlns:p14="http://schemas.microsoft.com/office/powerpoint/2010/main" val="1902847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AWS Wine Judge Certification</a:t>
            </a:r>
          </a:p>
        </p:txBody>
      </p:sp>
      <p:sp>
        <p:nvSpPr>
          <p:cNvPr id="3" name="Content Placeholder 2"/>
          <p:cNvSpPr>
            <a:spLocks noGrp="1"/>
          </p:cNvSpPr>
          <p:nvPr>
            <p:ph idx="1"/>
          </p:nvPr>
        </p:nvSpPr>
        <p:spPr>
          <a:xfrm>
            <a:off x="228600" y="2057400"/>
            <a:ext cx="8686800" cy="4419600"/>
          </a:xfrm>
        </p:spPr>
        <p:txBody>
          <a:bodyPr/>
          <a:lstStyle/>
          <a:p>
            <a:r>
              <a:rPr lang="en-US" sz="2000" b="1" dirty="0">
                <a:effectLst/>
              </a:rPr>
              <a:t>PURPOSE: To train and test AWS members in their ability to form objective, educated, and critical opinions on wines.</a:t>
            </a:r>
          </a:p>
          <a:p>
            <a:r>
              <a:rPr lang="en-US" sz="2000" b="1" dirty="0">
                <a:effectLst/>
              </a:rPr>
              <a:t>ELIGIBILITY:  AWS membership with two years of Chapter comparative tasting or equivalent.</a:t>
            </a:r>
          </a:p>
          <a:p>
            <a:r>
              <a:rPr lang="en-US" sz="2000" b="1" dirty="0">
                <a:effectLst/>
              </a:rPr>
              <a:t>CURRICULUM: The overall program is inclusive - for individuals who want to become competent judges and for those who want to learn how to evaluate wines better through advanced training. </a:t>
            </a:r>
          </a:p>
          <a:p>
            <a:r>
              <a:rPr lang="en-US" sz="2000" b="1" dirty="0">
                <a:effectLst/>
              </a:rPr>
              <a:t>DURATION: Three years. Year 1, 2, and 3 must be completed within a four year period. Training and testing at the National Conference.</a:t>
            </a:r>
          </a:p>
          <a:p>
            <a:r>
              <a:rPr lang="en-US" sz="2000" b="1" dirty="0">
                <a:effectLst/>
              </a:rPr>
              <a:t>JUDGING: Students must participate in judging at two competitions per year and manage one competition during the three year period.</a:t>
            </a:r>
            <a:endParaRPr lang="en-US" sz="2000" dirty="0"/>
          </a:p>
        </p:txBody>
      </p:sp>
    </p:spTree>
    <p:extLst>
      <p:ext uri="{BB962C8B-B14F-4D97-AF65-F5344CB8AC3E}">
        <p14:creationId xmlns:p14="http://schemas.microsoft.com/office/powerpoint/2010/main" val="1431723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52400"/>
            <a:ext cx="3008313" cy="838200"/>
          </a:xfrm>
        </p:spPr>
        <p:txBody>
          <a:bodyPr/>
          <a:lstStyle/>
          <a:p>
            <a:r>
              <a:rPr lang="en-US" sz="2800" dirty="0"/>
              <a:t>Course Content</a:t>
            </a:r>
            <a:br>
              <a:rPr lang="en-US" sz="2800" dirty="0"/>
            </a:br>
            <a:r>
              <a:rPr lang="en-US" sz="2800" dirty="0"/>
              <a:t>Year 1</a:t>
            </a:r>
          </a:p>
        </p:txBody>
      </p:sp>
      <p:sp>
        <p:nvSpPr>
          <p:cNvPr id="9" name="Text Placeholder 8"/>
          <p:cNvSpPr>
            <a:spLocks noGrp="1"/>
          </p:cNvSpPr>
          <p:nvPr>
            <p:ph type="body" sz="half" idx="2"/>
          </p:nvPr>
        </p:nvSpPr>
        <p:spPr>
          <a:xfrm>
            <a:off x="304800" y="1676400"/>
            <a:ext cx="4724400" cy="4876800"/>
          </a:xfrm>
        </p:spPr>
        <p:txBody>
          <a:bodyPr/>
          <a:lstStyle/>
          <a:p>
            <a:r>
              <a:rPr lang="en-US" sz="2400" b="1" dirty="0">
                <a:effectLst/>
              </a:rPr>
              <a:t>Essentials of Wine Evaluation: </a:t>
            </a:r>
          </a:p>
          <a:p>
            <a:pPr marL="342900" indent="-342900">
              <a:buFont typeface="Arial" panose="020B0604020202020204" pitchFamily="34" charset="0"/>
              <a:buChar char="•"/>
            </a:pPr>
            <a:r>
              <a:rPr lang="en-US" sz="2000" b="1" dirty="0">
                <a:effectLst/>
              </a:rPr>
              <a:t>vocabulary </a:t>
            </a:r>
          </a:p>
          <a:p>
            <a:pPr marL="342900" indent="-342900">
              <a:buFont typeface="Arial" panose="020B0604020202020204" pitchFamily="34" charset="0"/>
              <a:buChar char="•"/>
            </a:pPr>
            <a:r>
              <a:rPr lang="en-US" sz="2000" b="1" dirty="0">
                <a:effectLst/>
              </a:rPr>
              <a:t>components </a:t>
            </a:r>
          </a:p>
          <a:p>
            <a:pPr marL="342900" indent="-342900">
              <a:buFont typeface="Arial" panose="020B0604020202020204" pitchFamily="34" charset="0"/>
              <a:buChar char="•"/>
            </a:pPr>
            <a:r>
              <a:rPr lang="en-US" sz="2000" b="1" dirty="0"/>
              <a:t>a</a:t>
            </a:r>
            <a:r>
              <a:rPr lang="en-US" sz="2000" b="1" dirty="0">
                <a:effectLst/>
              </a:rPr>
              <a:t>ppearance </a:t>
            </a:r>
          </a:p>
          <a:p>
            <a:pPr marL="342900" indent="-342900">
              <a:buFont typeface="Arial" panose="020B0604020202020204" pitchFamily="34" charset="0"/>
              <a:buChar char="•"/>
            </a:pPr>
            <a:r>
              <a:rPr lang="en-US" sz="2000" b="1" dirty="0">
                <a:effectLst/>
              </a:rPr>
              <a:t>aroma </a:t>
            </a:r>
          </a:p>
          <a:p>
            <a:pPr marL="342900" indent="-342900">
              <a:buFont typeface="Arial" panose="020B0604020202020204" pitchFamily="34" charset="0"/>
              <a:buChar char="•"/>
            </a:pPr>
            <a:r>
              <a:rPr lang="en-US" sz="2000" b="1" dirty="0">
                <a:effectLst/>
              </a:rPr>
              <a:t>flavors </a:t>
            </a:r>
          </a:p>
          <a:p>
            <a:pPr marL="342900" indent="-342900">
              <a:buFont typeface="Arial" panose="020B0604020202020204" pitchFamily="34" charset="0"/>
              <a:buChar char="•"/>
            </a:pPr>
            <a:r>
              <a:rPr lang="en-US" sz="2000" b="1" dirty="0">
                <a:effectLst/>
              </a:rPr>
              <a:t>taste </a:t>
            </a:r>
          </a:p>
          <a:p>
            <a:pPr marL="342900" indent="-342900">
              <a:buFont typeface="Arial" panose="020B0604020202020204" pitchFamily="34" charset="0"/>
              <a:buChar char="•"/>
            </a:pPr>
            <a:r>
              <a:rPr lang="en-US" sz="2000" b="1" dirty="0">
                <a:effectLst/>
              </a:rPr>
              <a:t>texture </a:t>
            </a:r>
          </a:p>
          <a:p>
            <a:pPr marL="342900" indent="-342900">
              <a:buFont typeface="Arial" panose="020B0604020202020204" pitchFamily="34" charset="0"/>
              <a:buChar char="•"/>
            </a:pPr>
            <a:r>
              <a:rPr lang="en-US" sz="2000" b="1" dirty="0">
                <a:effectLst/>
              </a:rPr>
              <a:t>balance</a:t>
            </a:r>
          </a:p>
          <a:p>
            <a:pPr marL="342900" indent="-342900">
              <a:buFont typeface="Arial" panose="020B0604020202020204" pitchFamily="34" charset="0"/>
              <a:buChar char="•"/>
            </a:pPr>
            <a:r>
              <a:rPr lang="en-US" sz="2000" b="1" dirty="0">
                <a:effectLst/>
              </a:rPr>
              <a:t>flaws</a:t>
            </a:r>
          </a:p>
          <a:p>
            <a:pPr marL="342900" indent="-342900">
              <a:buFont typeface="Arial" panose="020B0604020202020204" pitchFamily="34" charset="0"/>
              <a:buChar char="•"/>
            </a:pPr>
            <a:r>
              <a:rPr lang="en-US" sz="2000" b="1" dirty="0">
                <a:effectLst/>
              </a:rPr>
              <a:t>objective evaluation &amp; scoring</a:t>
            </a:r>
            <a:br>
              <a:rPr lang="en-US" b="1" dirty="0">
                <a:effectLst/>
              </a:rPr>
            </a:br>
            <a:br>
              <a:rPr lang="en-US" b="1" dirty="0">
                <a:effectLst/>
              </a:rPr>
            </a:br>
            <a:br>
              <a:rPr lang="en-US" b="1" dirty="0">
                <a:effectLst/>
              </a:rPr>
            </a:br>
            <a:endParaRPr lang="en-US" dirty="0"/>
          </a:p>
        </p:txBody>
      </p:sp>
      <p:pic>
        <p:nvPicPr>
          <p:cNvPr id="14" name="Content Placeholder 1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81600" y="1905000"/>
            <a:ext cx="3456142" cy="2286000"/>
          </a:xfr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4837212"/>
            <a:ext cx="2015490" cy="1651010"/>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4370293"/>
            <a:ext cx="1940531" cy="1292424"/>
          </a:xfrm>
          <a:prstGeom prst="rect">
            <a:avLst/>
          </a:prstGeom>
        </p:spPr>
      </p:pic>
    </p:spTree>
    <p:extLst>
      <p:ext uri="{BB962C8B-B14F-4D97-AF65-F5344CB8AC3E}">
        <p14:creationId xmlns:p14="http://schemas.microsoft.com/office/powerpoint/2010/main" val="492134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3008313" cy="990600"/>
          </a:xfrm>
        </p:spPr>
        <p:txBody>
          <a:bodyPr/>
          <a:lstStyle/>
          <a:p>
            <a:r>
              <a:rPr lang="en-US" sz="2800" dirty="0"/>
              <a:t>Course Content</a:t>
            </a:r>
            <a:br>
              <a:rPr lang="en-US" sz="2800" dirty="0"/>
            </a:br>
            <a:r>
              <a:rPr lang="en-US" sz="2800" dirty="0"/>
              <a:t>Year 2</a:t>
            </a: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24400" y="4742234"/>
            <a:ext cx="2286000" cy="1583574"/>
          </a:xfrm>
        </p:spPr>
      </p:pic>
      <p:sp>
        <p:nvSpPr>
          <p:cNvPr id="6" name="Text Placeholder 5"/>
          <p:cNvSpPr>
            <a:spLocks noGrp="1"/>
          </p:cNvSpPr>
          <p:nvPr>
            <p:ph type="body" sz="half" idx="2"/>
          </p:nvPr>
        </p:nvSpPr>
        <p:spPr>
          <a:xfrm>
            <a:off x="228600" y="1524000"/>
            <a:ext cx="4648200" cy="4800600"/>
          </a:xfrm>
        </p:spPr>
        <p:txBody>
          <a:bodyPr/>
          <a:lstStyle/>
          <a:p>
            <a:r>
              <a:rPr lang="en-US" sz="2400" b="1" dirty="0">
                <a:effectLst/>
              </a:rPr>
              <a:t>Factors Affecting Wine Quality and Variety Identification: </a:t>
            </a:r>
            <a:r>
              <a:rPr lang="en-US" b="1" dirty="0">
                <a:effectLst/>
              </a:rPr>
              <a:t> </a:t>
            </a:r>
          </a:p>
          <a:p>
            <a:endParaRPr lang="en-US" b="1" dirty="0">
              <a:effectLst/>
            </a:endParaRPr>
          </a:p>
          <a:p>
            <a:pPr marL="285750" indent="-285750">
              <a:buFont typeface="Arial" panose="020B0604020202020204" pitchFamily="34" charset="0"/>
              <a:buChar char="•"/>
            </a:pPr>
            <a:r>
              <a:rPr lang="en-US" sz="2000" b="1" dirty="0">
                <a:effectLst/>
              </a:rPr>
              <a:t>influence of </a:t>
            </a:r>
            <a:r>
              <a:rPr lang="en-US" sz="2000" b="1" dirty="0" err="1">
                <a:effectLst/>
              </a:rPr>
              <a:t>viticultural</a:t>
            </a:r>
            <a:r>
              <a:rPr lang="en-US" sz="2000" b="1" dirty="0">
                <a:effectLst/>
              </a:rPr>
              <a:t> (grape growing) and enological (winemaking) practices</a:t>
            </a:r>
          </a:p>
          <a:p>
            <a:pPr marL="285750" indent="-285750">
              <a:buFont typeface="Arial" panose="020B0604020202020204" pitchFamily="34" charset="0"/>
              <a:buChar char="•"/>
            </a:pPr>
            <a:r>
              <a:rPr lang="en-US" sz="2000" b="1" dirty="0">
                <a:effectLst/>
              </a:rPr>
              <a:t>variety characterization and identification </a:t>
            </a:r>
          </a:p>
          <a:p>
            <a:pPr marL="285750" indent="-285750">
              <a:buFont typeface="Arial" panose="020B0604020202020204" pitchFamily="34" charset="0"/>
              <a:buChar char="•"/>
            </a:pPr>
            <a:r>
              <a:rPr lang="en-US" sz="2000" b="1" dirty="0">
                <a:effectLst/>
              </a:rPr>
              <a:t>wine styles </a:t>
            </a:r>
          </a:p>
          <a:p>
            <a:pPr marL="285750" indent="-285750">
              <a:buFont typeface="Arial" panose="020B0604020202020204" pitchFamily="34" charset="0"/>
              <a:buChar char="•"/>
            </a:pPr>
            <a:r>
              <a:rPr lang="en-US" sz="2000" b="1" dirty="0">
                <a:effectLst/>
              </a:rPr>
              <a:t>wine components and flaws</a:t>
            </a:r>
          </a:p>
          <a:p>
            <a:pPr marL="285750" indent="-285750">
              <a:buFont typeface="Arial" panose="020B0604020202020204" pitchFamily="34" charset="0"/>
              <a:buChar char="•"/>
            </a:pPr>
            <a:r>
              <a:rPr lang="en-US" sz="2000" b="1" dirty="0">
                <a:effectLst/>
              </a:rPr>
              <a:t>objective evaluation and scoring</a:t>
            </a:r>
            <a:br>
              <a:rPr lang="en-US" sz="2000" b="1" dirty="0">
                <a:effectLst/>
              </a:rPr>
            </a:br>
            <a:endParaRPr lang="en-US" sz="20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4724400"/>
            <a:ext cx="1752600" cy="116725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1676400"/>
            <a:ext cx="3778482" cy="2514600"/>
          </a:xfrm>
          <a:prstGeom prst="rect">
            <a:avLst/>
          </a:prstGeom>
        </p:spPr>
      </p:pic>
    </p:spTree>
    <p:extLst>
      <p:ext uri="{BB962C8B-B14F-4D97-AF65-F5344CB8AC3E}">
        <p14:creationId xmlns:p14="http://schemas.microsoft.com/office/powerpoint/2010/main" val="3656638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3008313" cy="914400"/>
          </a:xfrm>
        </p:spPr>
        <p:txBody>
          <a:bodyPr/>
          <a:lstStyle/>
          <a:p>
            <a:r>
              <a:rPr lang="en-US" sz="2800" dirty="0"/>
              <a:t>Course Content Year 3</a:t>
            </a:r>
          </a:p>
        </p:txBody>
      </p:sp>
      <p:sp>
        <p:nvSpPr>
          <p:cNvPr id="4" name="Text Placeholder 3"/>
          <p:cNvSpPr>
            <a:spLocks noGrp="1"/>
          </p:cNvSpPr>
          <p:nvPr>
            <p:ph type="body" sz="half" idx="2"/>
          </p:nvPr>
        </p:nvSpPr>
        <p:spPr>
          <a:xfrm>
            <a:off x="228600" y="1447800"/>
            <a:ext cx="3008313" cy="5029200"/>
          </a:xfrm>
        </p:spPr>
        <p:txBody>
          <a:bodyPr/>
          <a:lstStyle/>
          <a:p>
            <a:r>
              <a:rPr lang="en-US" sz="2400" b="1" dirty="0">
                <a:effectLst/>
              </a:rPr>
              <a:t>Judging of Wine Styles: </a:t>
            </a:r>
          </a:p>
          <a:p>
            <a:pPr marL="285750" indent="-285750">
              <a:buFont typeface="Arial" panose="020B0604020202020204" pitchFamily="34" charset="0"/>
              <a:buChar char="•"/>
            </a:pPr>
            <a:r>
              <a:rPr lang="en-US" sz="2000" b="1" dirty="0">
                <a:effectLst/>
              </a:rPr>
              <a:t>classes and types of wines</a:t>
            </a:r>
          </a:p>
          <a:p>
            <a:pPr marL="285750" indent="-285750">
              <a:buFont typeface="Arial" panose="020B0604020202020204" pitchFamily="34" charset="0"/>
              <a:buChar char="•"/>
            </a:pPr>
            <a:r>
              <a:rPr lang="en-US" sz="2000" b="1" dirty="0"/>
              <a:t>b</a:t>
            </a:r>
            <a:r>
              <a:rPr lang="en-US" sz="2000" b="1" dirty="0">
                <a:effectLst/>
              </a:rPr>
              <a:t>lending</a:t>
            </a:r>
            <a:endParaRPr lang="en-US" sz="2000" b="1" dirty="0"/>
          </a:p>
          <a:p>
            <a:pPr marL="285750" indent="-285750">
              <a:buFont typeface="Arial" panose="020B0604020202020204" pitchFamily="34" charset="0"/>
              <a:buChar char="•"/>
            </a:pPr>
            <a:r>
              <a:rPr lang="en-US" sz="2000" b="1" dirty="0">
                <a:effectLst/>
              </a:rPr>
              <a:t>judging environment </a:t>
            </a:r>
          </a:p>
          <a:p>
            <a:pPr marL="285750" indent="-285750">
              <a:buFont typeface="Arial" panose="020B0604020202020204" pitchFamily="34" charset="0"/>
              <a:buChar char="•"/>
            </a:pPr>
            <a:r>
              <a:rPr lang="en-US" sz="2000" b="1" dirty="0">
                <a:effectLst/>
              </a:rPr>
              <a:t>wine components </a:t>
            </a:r>
          </a:p>
          <a:p>
            <a:pPr marL="742950" lvl="1" indent="-285750">
              <a:buFont typeface="Arial" panose="020B0604020202020204" pitchFamily="34" charset="0"/>
              <a:buChar char="•"/>
            </a:pPr>
            <a:r>
              <a:rPr lang="en-US" sz="1800" b="1" dirty="0"/>
              <a:t>Sugar</a:t>
            </a:r>
          </a:p>
          <a:p>
            <a:pPr marL="742950" lvl="1" indent="-285750">
              <a:buFont typeface="Arial" panose="020B0604020202020204" pitchFamily="34" charset="0"/>
              <a:buChar char="•"/>
            </a:pPr>
            <a:r>
              <a:rPr lang="en-US" sz="1800" b="1" dirty="0">
                <a:effectLst/>
              </a:rPr>
              <a:t>ETOH</a:t>
            </a:r>
          </a:p>
          <a:p>
            <a:pPr marL="742950" lvl="1" indent="-285750">
              <a:buFont typeface="Arial" panose="020B0604020202020204" pitchFamily="34" charset="0"/>
              <a:buChar char="•"/>
            </a:pPr>
            <a:r>
              <a:rPr lang="en-US" sz="1800" b="1" dirty="0"/>
              <a:t>Acidity</a:t>
            </a:r>
          </a:p>
          <a:p>
            <a:pPr marL="742950" lvl="1" indent="-285750">
              <a:buFont typeface="Arial" panose="020B0604020202020204" pitchFamily="34" charset="0"/>
              <a:buChar char="•"/>
            </a:pPr>
            <a:r>
              <a:rPr lang="en-US" sz="1800" b="1" dirty="0">
                <a:effectLst/>
              </a:rPr>
              <a:t>Tannins</a:t>
            </a:r>
          </a:p>
          <a:p>
            <a:pPr marL="285750" indent="-285750">
              <a:buFont typeface="Arial" panose="020B0604020202020204" pitchFamily="34" charset="0"/>
              <a:buChar char="•"/>
            </a:pPr>
            <a:r>
              <a:rPr lang="en-US" sz="2000" b="1" dirty="0">
                <a:effectLst/>
              </a:rPr>
              <a:t>wine competitions</a:t>
            </a:r>
          </a:p>
          <a:p>
            <a:pPr marL="285750" indent="-285750">
              <a:buFont typeface="Arial" panose="020B0604020202020204" pitchFamily="34" charset="0"/>
              <a:buChar char="•"/>
            </a:pPr>
            <a:r>
              <a:rPr lang="en-US" sz="2000" b="1" dirty="0">
                <a:effectLst/>
              </a:rPr>
              <a:t>objective evaluation and scoring</a:t>
            </a:r>
            <a:br>
              <a:rPr lang="en-US" sz="2000" b="1" dirty="0">
                <a:effectLst/>
              </a:rPr>
            </a:br>
            <a:endParaRPr lang="en-US" sz="2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800" y="1676400"/>
            <a:ext cx="2855825" cy="190202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2996" y="4343400"/>
            <a:ext cx="3352800" cy="2235200"/>
          </a:xfrm>
          <a:prstGeom prst="rect">
            <a:avLst/>
          </a:prstGeom>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096000" y="2627412"/>
            <a:ext cx="2704848" cy="1801471"/>
          </a:xfrm>
        </p:spPr>
      </p:pic>
    </p:spTree>
    <p:extLst>
      <p:ext uri="{BB962C8B-B14F-4D97-AF65-F5344CB8AC3E}">
        <p14:creationId xmlns:p14="http://schemas.microsoft.com/office/powerpoint/2010/main" val="525942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Dog Show or Wine Competition?</a:t>
            </a:r>
            <a:endParaRPr lang="en-US" dirty="0"/>
          </a:p>
        </p:txBody>
      </p:sp>
      <p:pic>
        <p:nvPicPr>
          <p:cNvPr id="9"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6927" y="1828800"/>
            <a:ext cx="3733799" cy="2426970"/>
          </a:xfrm>
        </p:spPr>
      </p:pic>
      <p:sp>
        <p:nvSpPr>
          <p:cNvPr id="14" name="Content Placeholder 13"/>
          <p:cNvSpPr>
            <a:spLocks noGrp="1"/>
          </p:cNvSpPr>
          <p:nvPr>
            <p:ph sz="half" idx="2"/>
          </p:nvPr>
        </p:nvSpPr>
        <p:spPr>
          <a:xfrm>
            <a:off x="4343400" y="1524000"/>
            <a:ext cx="4572000" cy="5105400"/>
          </a:xfrm>
        </p:spPr>
        <p:txBody>
          <a:bodyPr/>
          <a:lstStyle/>
          <a:p>
            <a:r>
              <a:rPr lang="en-US" sz="2400" dirty="0">
                <a:solidFill>
                  <a:srgbClr val="FFFFFF"/>
                </a:solidFill>
                <a:latin typeface="Times New Roman"/>
              </a:rPr>
              <a:t>Objectivism: evaluation of external, real, worthwhile things rather than thoughts or feelings</a:t>
            </a:r>
          </a:p>
          <a:p>
            <a:r>
              <a:rPr lang="en-US" sz="2400" dirty="0">
                <a:solidFill>
                  <a:srgbClr val="FFFFFF"/>
                </a:solidFill>
                <a:latin typeface="Times New Roman"/>
              </a:rPr>
              <a:t>No room for subjective terms indicating like/dislike</a:t>
            </a:r>
          </a:p>
          <a:p>
            <a:r>
              <a:rPr lang="en-US" sz="2400" dirty="0">
                <a:solidFill>
                  <a:srgbClr val="FFFFFF"/>
                </a:solidFill>
                <a:latin typeface="Times New Roman"/>
              </a:rPr>
              <a:t>Judging wine for balance, absence of flaws/faults, and </a:t>
            </a:r>
            <a:r>
              <a:rPr lang="en-US" sz="2400" dirty="0" err="1">
                <a:solidFill>
                  <a:srgbClr val="FFFFFF"/>
                </a:solidFill>
                <a:latin typeface="Times New Roman"/>
              </a:rPr>
              <a:t>typicity</a:t>
            </a:r>
            <a:r>
              <a:rPr lang="en-US" sz="2400" dirty="0">
                <a:solidFill>
                  <a:srgbClr val="FFFFFF"/>
                </a:solidFill>
                <a:latin typeface="Times New Roman"/>
              </a:rPr>
              <a:t> of what the wine should be.  </a:t>
            </a:r>
          </a:p>
          <a:p>
            <a:r>
              <a:rPr lang="en-US" sz="2400" dirty="0">
                <a:solidFill>
                  <a:srgbClr val="FFFFFF"/>
                </a:solidFill>
                <a:latin typeface="Times New Roman"/>
              </a:rPr>
              <a:t>Judging against best of breed rather than other wines in competition.</a:t>
            </a:r>
          </a:p>
          <a:p>
            <a:pPr>
              <a:buFontTx/>
              <a:buChar char="-"/>
            </a:pPr>
            <a:endParaRPr lang="en-US" dirty="0">
              <a:solidFill>
                <a:srgbClr val="FFFFFF"/>
              </a:solidFill>
              <a:latin typeface="Times New Roman"/>
            </a:endParaRPr>
          </a:p>
          <a:p>
            <a:endParaRPr lang="en-US" dirty="0"/>
          </a:p>
        </p:txBody>
      </p:sp>
      <p:pic>
        <p:nvPicPr>
          <p:cNvPr id="563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173" y="4191000"/>
            <a:ext cx="3696854"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600200"/>
            <a:ext cx="3657600" cy="2377439"/>
          </a:xfrm>
          <a:prstGeom prst="rect">
            <a:avLst/>
          </a:prstGeom>
        </p:spPr>
      </p:pic>
    </p:spTree>
    <p:extLst>
      <p:ext uri="{BB962C8B-B14F-4D97-AF65-F5344CB8AC3E}">
        <p14:creationId xmlns:p14="http://schemas.microsoft.com/office/powerpoint/2010/main" val="2903738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Factors in Wine Evaluation</a:t>
            </a:r>
          </a:p>
        </p:txBody>
      </p:sp>
      <p:sp>
        <p:nvSpPr>
          <p:cNvPr id="5" name="Content Placeholder 4"/>
          <p:cNvSpPr>
            <a:spLocks noGrp="1"/>
          </p:cNvSpPr>
          <p:nvPr>
            <p:ph idx="1"/>
          </p:nvPr>
        </p:nvSpPr>
        <p:spPr>
          <a:xfrm>
            <a:off x="228600" y="1600200"/>
            <a:ext cx="8458200" cy="4953000"/>
          </a:xfrm>
        </p:spPr>
        <p:txBody>
          <a:bodyPr/>
          <a:lstStyle/>
          <a:p>
            <a:pPr marL="0" indent="0">
              <a:buNone/>
            </a:pPr>
            <a:r>
              <a:rPr lang="en-US" sz="2400" dirty="0"/>
              <a:t>AWS uses six factors to systematically evaluate wines:</a:t>
            </a:r>
          </a:p>
          <a:p>
            <a:r>
              <a:rPr lang="en-US" sz="2400" dirty="0"/>
              <a:t>Appearance = 3 point max</a:t>
            </a:r>
          </a:p>
          <a:p>
            <a:pPr>
              <a:lnSpc>
                <a:spcPct val="150000"/>
              </a:lnSpc>
            </a:pPr>
            <a:r>
              <a:rPr lang="en-US" sz="2400" dirty="0"/>
              <a:t>Aroma/Bouquet = 6 point max</a:t>
            </a:r>
          </a:p>
          <a:p>
            <a:r>
              <a:rPr lang="en-US" sz="2400" dirty="0"/>
              <a:t>Taste/Texture = 6 point max</a:t>
            </a:r>
          </a:p>
          <a:p>
            <a:r>
              <a:rPr lang="en-US" sz="2400" dirty="0"/>
              <a:t>Aftertaste = 3 max</a:t>
            </a:r>
          </a:p>
          <a:p>
            <a:r>
              <a:rPr lang="en-US" sz="2400" dirty="0"/>
              <a:t>Overall Impression = 2 max</a:t>
            </a:r>
          </a:p>
          <a:p>
            <a:r>
              <a:rPr lang="en-US" sz="2400" dirty="0"/>
              <a:t>Total Score = 20 max</a:t>
            </a:r>
          </a:p>
          <a:p>
            <a:pPr marL="0" indent="0">
              <a:buNone/>
            </a:pPr>
            <a:endParaRPr lang="en-US" sz="2400" dirty="0"/>
          </a:p>
          <a:p>
            <a:pPr marL="0" indent="0">
              <a:buNone/>
            </a:pPr>
            <a:r>
              <a:rPr lang="en-US" sz="2000" dirty="0"/>
              <a:t>Start with the assumption that the wine will earn full points in each category and will lose points due to objective factors, e.g. balance, off-odors or flaws, etc.</a:t>
            </a:r>
          </a:p>
          <a:p>
            <a:pPr marL="0" indent="0">
              <a:buNone/>
            </a:pPr>
            <a:endParaRPr lang="en-US" sz="1400" dirty="0"/>
          </a:p>
        </p:txBody>
      </p:sp>
    </p:spTree>
    <p:extLst>
      <p:ext uri="{BB962C8B-B14F-4D97-AF65-F5344CB8AC3E}">
        <p14:creationId xmlns:p14="http://schemas.microsoft.com/office/powerpoint/2010/main" val="132971877"/>
      </p:ext>
    </p:extLst>
  </p:cSld>
  <p:clrMapOvr>
    <a:masterClrMapping/>
  </p:clrMapOvr>
</p:sld>
</file>

<file path=ppt/theme/theme1.xml><?xml version="1.0" encoding="utf-8"?>
<a:theme xmlns:a="http://schemas.openxmlformats.org/drawingml/2006/main" name="PPP_SFOOD_PRT_Wine_Servic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PP_SFOOD_TXT_Wine_Servic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PPP_SFOOD_PRT_Wine_Service</Template>
  <TotalTime>32450</TotalTime>
  <Words>1819</Words>
  <Application>Microsoft Office PowerPoint</Application>
  <PresentationFormat>On-screen Show (4:3)</PresentationFormat>
  <Paragraphs>254</Paragraphs>
  <Slides>29</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Calibri</vt:lpstr>
      <vt:lpstr>Helvetica Neue</vt:lpstr>
      <vt:lpstr>pg-1ff9</vt:lpstr>
      <vt:lpstr>Times New Roman</vt:lpstr>
      <vt:lpstr>PPP_SFOOD_PRT_Wine_Service</vt:lpstr>
      <vt:lpstr>PPP_SFOOD_TXT_Wine_Service</vt:lpstr>
      <vt:lpstr> Missouri Winemaking Society</vt:lpstr>
      <vt:lpstr>Speakers &amp; Objectives</vt:lpstr>
      <vt:lpstr>Who is Judging the Wine?</vt:lpstr>
      <vt:lpstr>AWS Wine Judge Certification</vt:lpstr>
      <vt:lpstr>Course Content Year 1</vt:lpstr>
      <vt:lpstr>Course Content Year 2</vt:lpstr>
      <vt:lpstr>Course Content Year 3</vt:lpstr>
      <vt:lpstr>Dog Show or Wine Competition?</vt:lpstr>
      <vt:lpstr>Factors in Wine Evaluation</vt:lpstr>
      <vt:lpstr>Appearance</vt:lpstr>
      <vt:lpstr>Achieving Clarity</vt:lpstr>
      <vt:lpstr>Chemistry and Physiology of Smell</vt:lpstr>
      <vt:lpstr>Evaluating Aroma &amp; Bouquet</vt:lpstr>
      <vt:lpstr>Aroma/Bouquet</vt:lpstr>
      <vt:lpstr>Evaluating Aroma &amp; Bouquet</vt:lpstr>
      <vt:lpstr>Faults &amp; Flaws</vt:lpstr>
      <vt:lpstr>Faults</vt:lpstr>
      <vt:lpstr>Aroma &amp; Bouquet in Winemaking</vt:lpstr>
      <vt:lpstr>Taste</vt:lpstr>
      <vt:lpstr> Taste</vt:lpstr>
      <vt:lpstr>Taste &amp; Texture - Winemaking</vt:lpstr>
      <vt:lpstr>Aftertaste</vt:lpstr>
      <vt:lpstr>Scoring Aftertaste</vt:lpstr>
      <vt:lpstr>Aftertaste in Winemaking</vt:lpstr>
      <vt:lpstr>Overall Impression</vt:lpstr>
      <vt:lpstr>Balanced Winemaking</vt:lpstr>
      <vt:lpstr>Total Score</vt:lpstr>
      <vt:lpstr>Discussion of Scores for Riesling  Questions?</vt:lpstr>
      <vt:lpstr>Resources/Articles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Judy Kelly</dc:creator>
  <cp:lastModifiedBy>STEPHEN BRUNKHORST</cp:lastModifiedBy>
  <cp:revision>118</cp:revision>
  <dcterms:created xsi:type="dcterms:W3CDTF">2015-01-03T20:13:43Z</dcterms:created>
  <dcterms:modified xsi:type="dcterms:W3CDTF">2021-03-02T01:37:04Z</dcterms:modified>
</cp:coreProperties>
</file>