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9" r:id="rId2"/>
  </p:sld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73" r:id="rId8"/>
    <p:sldId id="261" r:id="rId9"/>
    <p:sldId id="262" r:id="rId10"/>
    <p:sldId id="274" r:id="rId11"/>
    <p:sldId id="275" r:id="rId12"/>
    <p:sldId id="263" r:id="rId13"/>
    <p:sldId id="264" r:id="rId14"/>
    <p:sldId id="276" r:id="rId15"/>
    <p:sldId id="272" r:id="rId16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6B0AAB2-FEC1-4230-AC7C-715582F18765}">
          <p14:sldIdLst>
            <p14:sldId id="256"/>
            <p14:sldId id="257"/>
            <p14:sldId id="258"/>
            <p14:sldId id="259"/>
            <p14:sldId id="260"/>
            <p14:sldId id="273"/>
            <p14:sldId id="261"/>
            <p14:sldId id="262"/>
            <p14:sldId id="274"/>
            <p14:sldId id="275"/>
            <p14:sldId id="263"/>
            <p14:sldId id="264"/>
            <p14:sldId id="276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2378"/>
            <a:ext cx="303847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772378"/>
            <a:ext cx="303847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0255AAC2-0DEC-4B37-92BD-611BA6397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205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33189 w 4917"/>
                <a:gd name="T3" fmla="*/ 0 h 1000"/>
                <a:gd name="T4" fmla="*/ 36955 w 4917"/>
                <a:gd name="T5" fmla="*/ 765 h 1000"/>
                <a:gd name="T6" fmla="*/ 33197 w 4917"/>
                <a:gd name="T7" fmla="*/ 1529 h 1000"/>
                <a:gd name="T8" fmla="*/ 0 w 4917"/>
                <a:gd name="T9" fmla="*/ 1529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 smtClean="0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dirty="0" smtClean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81472-81D2-4C80-84B5-54E4AC1E4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71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AEC82-B26E-4124-906B-D9173AD22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16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4D0A-9427-4A66-B6E7-CDD676185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76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B020-19BB-4577-8AF7-A3785A53C3ED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F5D0-32BD-4BA2-8BD2-7907992F5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20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B020-19BB-4577-8AF7-A3785A53C3ED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F5D0-32BD-4BA2-8BD2-7907992F5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7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B020-19BB-4577-8AF7-A3785A53C3ED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F5D0-32BD-4BA2-8BD2-7907992F5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92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B020-19BB-4577-8AF7-A3785A53C3ED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F5D0-32BD-4BA2-8BD2-7907992F5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25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B020-19BB-4577-8AF7-A3785A53C3ED}" type="datetimeFigureOut">
              <a:rPr lang="en-US" smtClean="0"/>
              <a:t>5/9/18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F5D0-32BD-4BA2-8BD2-7907992F5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53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B020-19BB-4577-8AF7-A3785A53C3ED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F5D0-32BD-4BA2-8BD2-7907992F5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0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B020-19BB-4577-8AF7-A3785A53C3ED}" type="datetimeFigureOut">
              <a:rPr lang="en-US" smtClean="0"/>
              <a:t>5/9/18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F5D0-32BD-4BA2-8BD2-7907992F5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40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B020-19BB-4577-8AF7-A3785A53C3ED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F5D0-32BD-4BA2-8BD2-7907992F5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8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46598-1122-4D68-85D4-64FC0E2F7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54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B020-19BB-4577-8AF7-A3785A53C3ED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F5D0-32BD-4BA2-8BD2-7907992F5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2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B020-19BB-4577-8AF7-A3785A53C3ED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F5D0-32BD-4BA2-8BD2-7907992F5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33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B020-19BB-4577-8AF7-A3785A53C3ED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F5D0-32BD-4BA2-8BD2-7907992F5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4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0270D-FD12-4AD5-B337-E5F4FDDBB3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0F751-1E25-48A1-981F-1E68131F3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12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078C9-E0E3-43F3-9AE7-6A9B42ED84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87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32DEE-6E6C-4E37-AC80-C612AE8AD3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17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93BF6-05ED-4F24-8C55-259D5A32E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46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3200"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DECF3-A772-4E2B-8D73-DF2FD16B7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54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1D881-1C25-4AFD-B572-E782F3AFF8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01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20608 w 7000"/>
                <a:gd name="T3" fmla="*/ 0 h 1000"/>
                <a:gd name="T4" fmla="*/ 22196 w 7000"/>
                <a:gd name="T5" fmla="*/ 227 h 1000"/>
                <a:gd name="T6" fmla="*/ 20611 w 7000"/>
                <a:gd name="T7" fmla="*/ 453 h 1000"/>
                <a:gd name="T8" fmla="*/ 0 w 7000"/>
                <a:gd name="T9" fmla="*/ 453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7E78613D-4466-47A3-A7EA-F1D597F30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B020-19BB-4577-8AF7-A3785A53C3ED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F5D0-32BD-4BA2-8BD2-7907992F5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47800"/>
            <a:ext cx="8839200" cy="1381125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Baskerville Old Face" panose="02020602080505020303" pitchFamily="18" charset="0"/>
              </a:rPr>
              <a:t>MISSOURI WINEMAKING SOCIETY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b="1" dirty="0" smtClean="0">
                <a:latin typeface="Baskerville Old Face" panose="02020602080505020303" pitchFamily="18" charset="0"/>
              </a:rPr>
              <a:t>April 19, 2018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b="1" dirty="0" smtClean="0">
                <a:latin typeface="Baskerville Old Face" panose="02020602080505020303" pitchFamily="18" charset="0"/>
              </a:rPr>
              <a:t>BLENDING WINE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172829" cy="645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295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0"/>
              </a:rPr>
              <a:t>FAMOUS BLENDS: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Long </a:t>
            </a:r>
            <a:r>
              <a:rPr lang="en-US" dirty="0">
                <a:latin typeface="Baskerville Old Face" panose="02020602080505020303" pitchFamily="18" charset="0"/>
              </a:rPr>
              <a:t>ripening allows for high sugar capable </a:t>
            </a:r>
            <a:r>
              <a:rPr lang="en-US" dirty="0" smtClean="0">
                <a:latin typeface="Baskerville Old Face" panose="02020602080505020303" pitchFamily="18" charset="0"/>
              </a:rPr>
              <a:t>of high alcohol levels but </a:t>
            </a:r>
            <a:r>
              <a:rPr lang="en-US" u="sng" dirty="0" smtClean="0">
                <a:latin typeface="Baskerville Old Face" panose="02020602080505020303" pitchFamily="18" charset="0"/>
              </a:rPr>
              <a:t>low tannins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Grenache balances well with </a:t>
            </a:r>
            <a:r>
              <a:rPr lang="en-US" dirty="0" err="1" smtClean="0">
                <a:latin typeface="Baskerville Old Face" panose="02020602080505020303" pitchFamily="18" charset="0"/>
              </a:rPr>
              <a:t>Mourvèdre</a:t>
            </a:r>
            <a:r>
              <a:rPr lang="en-US" dirty="0" smtClean="0">
                <a:latin typeface="Baskerville Old Face" panose="02020602080505020303" pitchFamily="18" charset="0"/>
              </a:rPr>
              <a:t> - a complimentary grape which thrives under the same conditions which also allows for high sugar and high alcohol but contrary to Grenache has </a:t>
            </a:r>
            <a:r>
              <a:rPr lang="en-US" u="sng" dirty="0" smtClean="0">
                <a:latin typeface="Baskerville Old Face" panose="02020602080505020303" pitchFamily="18" charset="0"/>
              </a:rPr>
              <a:t>high tannins </a:t>
            </a: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 err="1" smtClean="0">
                <a:latin typeface="Baskerville Old Face" panose="02020602080505020303" pitchFamily="18" charset="0"/>
              </a:rPr>
              <a:t>Chateauneuf</a:t>
            </a:r>
            <a:r>
              <a:rPr lang="en-US" dirty="0" smtClean="0">
                <a:latin typeface="Baskerville Old Face" panose="02020602080505020303" pitchFamily="18" charset="0"/>
              </a:rPr>
              <a:t> de Pape  -  13 grapes</a:t>
            </a:r>
            <a:endParaRPr lang="en-US" dirty="0">
              <a:latin typeface="Baskerville Old Face" panose="02020602080505020303" pitchFamily="18" charset="0"/>
            </a:endParaRPr>
          </a:p>
          <a:p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5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Bordeaux (Claret in Britain)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4724400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Five grapes - </a:t>
            </a:r>
            <a:r>
              <a:rPr lang="en-US" dirty="0">
                <a:latin typeface="Baskerville Old Face" panose="02020602080505020303" pitchFamily="18" charset="0"/>
              </a:rPr>
              <a:t>Cabernet </a:t>
            </a:r>
            <a:r>
              <a:rPr lang="en-US" dirty="0" smtClean="0">
                <a:latin typeface="Baskerville Old Face" panose="02020602080505020303" pitchFamily="18" charset="0"/>
              </a:rPr>
              <a:t>Sauvignon, Cabernet Franc, Merlot, Petit </a:t>
            </a:r>
            <a:r>
              <a:rPr lang="en-US" dirty="0" err="1" smtClean="0">
                <a:latin typeface="Baskerville Old Face" panose="02020602080505020303" pitchFamily="18" charset="0"/>
              </a:rPr>
              <a:t>Verdot</a:t>
            </a:r>
            <a:r>
              <a:rPr lang="en-US" dirty="0" smtClean="0">
                <a:latin typeface="Baskerville Old Face" panose="02020602080505020303" pitchFamily="18" charset="0"/>
              </a:rPr>
              <a:t>, Malbec and, rarely (only one winery), </a:t>
            </a:r>
            <a:r>
              <a:rPr lang="en-US" dirty="0" err="1" smtClean="0">
                <a:latin typeface="Baskerville Old Face" panose="02020602080505020303" pitchFamily="18" charset="0"/>
              </a:rPr>
              <a:t>Carménère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Right Bank </a:t>
            </a:r>
            <a:r>
              <a:rPr lang="en-US" dirty="0" smtClean="0">
                <a:latin typeface="Baskerville Old Face" panose="02020602080505020303" pitchFamily="18" charset="0"/>
              </a:rPr>
              <a:t>Bordeaux wines are predominantly Merlot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Left Bank Bordeaux wines are predominately Cabernet Sauvignon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While Bordeaux wines are some of the most famous wines in the world – they are blends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64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2963"/>
            <a:ext cx="76200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49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8970" y="1600200"/>
            <a:ext cx="448606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7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Baskerville Old Face" panose="02020602080505020303" pitchFamily="18" charset="0"/>
              </a:rPr>
              <a:t>WHY TO BLEND WINE: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81175"/>
            <a:ext cx="7924800" cy="44196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dirty="0" smtClean="0">
                <a:latin typeface="Baskerville Old Face" panose="02020602080505020303" pitchFamily="18" charset="0"/>
              </a:rPr>
              <a:t>Good Wine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>
                <a:latin typeface="Baskerville Old Face" panose="02020602080505020303" pitchFamily="18" charset="0"/>
              </a:rPr>
              <a:t>Consistency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>
                <a:latin typeface="Baskerville Old Face" panose="02020602080505020303" pitchFamily="18" charset="0"/>
              </a:rPr>
              <a:t>An effort to arrive at a better wine based on the grapes that the winemaker has to work with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>
                <a:latin typeface="Baskerville Old Face" panose="02020602080505020303" pitchFamily="18" charset="0"/>
              </a:rPr>
              <a:t>The winemaker’s preference for end result flavor that comes from a combination of grapes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THE GOAL OF BLENDING: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The goal of blending is to achieve a more well balanced wine in terms of flavor, acid levels, residual sugar, color, alcohol, and all items that make up balance and body.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6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SUGGESTIONS FROM EXPERIENCED WINEMAKERS: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077200" cy="4800600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Have a goal in mind upfront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Blend wines that are similar in character</a:t>
            </a:r>
          </a:p>
          <a:p>
            <a:pPr marL="342900" lvl="1" indent="-342900">
              <a:buClr>
                <a:schemeClr val="hlink"/>
              </a:buClr>
              <a:buSzPct val="80000"/>
            </a:pPr>
            <a:r>
              <a:rPr lang="en-US" sz="3200" dirty="0" smtClean="0">
                <a:latin typeface="Baskerville Old Face" panose="02020602080505020303" pitchFamily="18" charset="0"/>
              </a:rPr>
              <a:t>Know strengths and weaknesses of your different grapes and why they go together – blend grapes which counter-balance each other – blend a </a:t>
            </a:r>
            <a:r>
              <a:rPr lang="en-US" sz="3200" dirty="0">
                <a:latin typeface="Baskerville Old Face" panose="02020602080505020303" pitchFamily="18" charset="0"/>
              </a:rPr>
              <a:t>grape that </a:t>
            </a:r>
            <a:r>
              <a:rPr lang="en-US" sz="3200" dirty="0" smtClean="0">
                <a:latin typeface="Baskerville Old Face" panose="02020602080505020303" pitchFamily="18" charset="0"/>
              </a:rPr>
              <a:t>has forward fruit </a:t>
            </a:r>
            <a:r>
              <a:rPr lang="en-US" sz="3200" dirty="0">
                <a:latin typeface="Baskerville Old Face" panose="02020602080505020303" pitchFamily="18" charset="0"/>
              </a:rPr>
              <a:t>flavor but </a:t>
            </a:r>
            <a:r>
              <a:rPr lang="en-US" sz="3200" dirty="0" smtClean="0">
                <a:latin typeface="Baskerville Old Face" panose="02020602080505020303" pitchFamily="18" charset="0"/>
              </a:rPr>
              <a:t>low acid, tannins, or alcohol with a grape with higher acid, tannins or alcohol 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marL="457200" lvl="1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7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SUGGESTIONS FROM EXPERIENCED WINEMAKER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Baskerville Old Face" panose="02020602080505020303" pitchFamily="18" charset="0"/>
              </a:rPr>
              <a:t>Don’t try to fix flaws in a grape or wine by blending</a:t>
            </a:r>
          </a:p>
          <a:p>
            <a:r>
              <a:rPr lang="en-US" sz="3600" dirty="0" smtClean="0">
                <a:latin typeface="Baskerville Old Face" panose="02020602080505020303" pitchFamily="18" charset="0"/>
              </a:rPr>
              <a:t>Do small test blends or bench trials before blending in bulk</a:t>
            </a:r>
          </a:p>
          <a:p>
            <a:pPr lvl="1"/>
            <a:endParaRPr lang="en-US" sz="3200" dirty="0" smtClean="0">
              <a:latin typeface="Baskerville Old Face" panose="02020602080505020303" pitchFamily="18" charset="0"/>
            </a:endParaRPr>
          </a:p>
          <a:p>
            <a:pPr lvl="1"/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1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7576"/>
            <a:ext cx="4648200" cy="574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69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HOW TO BLEND: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I don’t know; I’m not experienced; hopefully Mark can help out at this point but perhaps you’ve heard of the Pearson Square or 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P1 + P2 x = PB (1 + x)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9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FAMOUS BLENDS: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err="1">
                <a:latin typeface="Baskerville Old Face" panose="02020602080505020303" pitchFamily="18" charset="0"/>
              </a:rPr>
              <a:t>Côtes</a:t>
            </a:r>
            <a:r>
              <a:rPr lang="en-US" u="sng" dirty="0">
                <a:latin typeface="Baskerville Old Face" panose="02020602080505020303" pitchFamily="18" charset="0"/>
              </a:rPr>
              <a:t> du </a:t>
            </a:r>
            <a:r>
              <a:rPr lang="en-US" u="sng" dirty="0" smtClean="0">
                <a:latin typeface="Baskerville Old Face" panose="02020602080505020303" pitchFamily="18" charset="0"/>
              </a:rPr>
              <a:t>Rhône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Grenache, Syrah, </a:t>
            </a:r>
            <a:r>
              <a:rPr lang="en-US" dirty="0" err="1" smtClean="0">
                <a:latin typeface="Baskerville Old Face" panose="02020602080505020303" pitchFamily="18" charset="0"/>
              </a:rPr>
              <a:t>Mourvèdre,Cinsault,Counoise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Grenache is a grape that enjoys warm, dry, and windy climate around the Mediterranean in the south of Spain and France.  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Winemakers working with what they have available and blend to make better wine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7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086600" cy="512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12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irmPowerPoint_Bars">
  <a:themeElements>
    <a:clrScheme name="FirmPowerPoint_Bars 13">
      <a:dk1>
        <a:srgbClr val="000000"/>
      </a:dk1>
      <a:lt1>
        <a:srgbClr val="FFFFFF"/>
      </a:lt1>
      <a:dk2>
        <a:srgbClr val="FFFFFF"/>
      </a:dk2>
      <a:lt2>
        <a:srgbClr val="C5C19D"/>
      </a:lt2>
      <a:accent1>
        <a:srgbClr val="D45522"/>
      </a:accent1>
      <a:accent2>
        <a:srgbClr val="D45522"/>
      </a:accent2>
      <a:accent3>
        <a:srgbClr val="FFFFFF"/>
      </a:accent3>
      <a:accent4>
        <a:srgbClr val="000000"/>
      </a:accent4>
      <a:accent5>
        <a:srgbClr val="E6B4AB"/>
      </a:accent5>
      <a:accent6>
        <a:srgbClr val="C04C1E"/>
      </a:accent6>
      <a:hlink>
        <a:srgbClr val="D45522"/>
      </a:hlink>
      <a:folHlink>
        <a:srgbClr val="3A6E8F"/>
      </a:folHlink>
    </a:clrScheme>
    <a:fontScheme name="FirmPowerPoint_Ba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rmPowerPoint_Bars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PowerPoint_Bars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PowerPoint_Bars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mPowerPoint_Bars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mPowerPoint_Bars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mPowerPoint_Bars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mPowerPoint_Bars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mPowerPoint_Bars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mPowerPoint_Bars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mPowerPoint_Bars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mPowerPoint_Bars 11">
        <a:dk1>
          <a:srgbClr val="000000"/>
        </a:dk1>
        <a:lt1>
          <a:srgbClr val="FFFFFF"/>
        </a:lt1>
        <a:dk2>
          <a:srgbClr val="FFFFFF"/>
        </a:dk2>
        <a:lt2>
          <a:srgbClr val="C5C19D"/>
        </a:lt2>
        <a:accent1>
          <a:srgbClr val="3A6E8F"/>
        </a:accent1>
        <a:accent2>
          <a:srgbClr val="BF311A"/>
        </a:accent2>
        <a:accent3>
          <a:srgbClr val="FFFFFF"/>
        </a:accent3>
        <a:accent4>
          <a:srgbClr val="000000"/>
        </a:accent4>
        <a:accent5>
          <a:srgbClr val="AEBAC6"/>
        </a:accent5>
        <a:accent6>
          <a:srgbClr val="AD2B16"/>
        </a:accent6>
        <a:hlink>
          <a:srgbClr val="BF311A"/>
        </a:hlink>
        <a:folHlink>
          <a:srgbClr val="3A6E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PowerPoint_Bars 12">
        <a:dk1>
          <a:srgbClr val="000000"/>
        </a:dk1>
        <a:lt1>
          <a:srgbClr val="FFFFFF"/>
        </a:lt1>
        <a:dk2>
          <a:srgbClr val="FFFFFF"/>
        </a:dk2>
        <a:lt2>
          <a:srgbClr val="C5C19D"/>
        </a:lt2>
        <a:accent1>
          <a:srgbClr val="BF311A"/>
        </a:accent1>
        <a:accent2>
          <a:srgbClr val="BF311A"/>
        </a:accent2>
        <a:accent3>
          <a:srgbClr val="FFFFFF"/>
        </a:accent3>
        <a:accent4>
          <a:srgbClr val="000000"/>
        </a:accent4>
        <a:accent5>
          <a:srgbClr val="DCADAB"/>
        </a:accent5>
        <a:accent6>
          <a:srgbClr val="AD2B16"/>
        </a:accent6>
        <a:hlink>
          <a:srgbClr val="BF311A"/>
        </a:hlink>
        <a:folHlink>
          <a:srgbClr val="3A6E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PowerPoint_Bars 13">
        <a:dk1>
          <a:srgbClr val="000000"/>
        </a:dk1>
        <a:lt1>
          <a:srgbClr val="FFFFFF"/>
        </a:lt1>
        <a:dk2>
          <a:srgbClr val="FFFFFF"/>
        </a:dk2>
        <a:lt2>
          <a:srgbClr val="C5C19D"/>
        </a:lt2>
        <a:accent1>
          <a:srgbClr val="D45522"/>
        </a:accent1>
        <a:accent2>
          <a:srgbClr val="D45522"/>
        </a:accent2>
        <a:accent3>
          <a:srgbClr val="FFFFFF"/>
        </a:accent3>
        <a:accent4>
          <a:srgbClr val="000000"/>
        </a:accent4>
        <a:accent5>
          <a:srgbClr val="E6B4AB"/>
        </a:accent5>
        <a:accent6>
          <a:srgbClr val="C04C1E"/>
        </a:accent6>
        <a:hlink>
          <a:srgbClr val="D45522"/>
        </a:hlink>
        <a:folHlink>
          <a:srgbClr val="3A6E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
  </Template>
  <TotalTime>5</TotalTime>
  <Words>389</Words>
  <Application>Microsoft Macintosh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FirmPowerPoint_Bars</vt:lpstr>
      <vt:lpstr>Custom Design</vt:lpstr>
      <vt:lpstr>MISSOURI WINEMAKING SOCIETY</vt:lpstr>
      <vt:lpstr>WHY TO BLEND WINE:</vt:lpstr>
      <vt:lpstr>THE GOAL OF BLENDING:</vt:lpstr>
      <vt:lpstr>SUGGESTIONS FROM EXPERIENCED WINEMAKERS:</vt:lpstr>
      <vt:lpstr>SUGGESTIONS FROM EXPERIENCED WINEMAKER</vt:lpstr>
      <vt:lpstr>PowerPoint Presentation</vt:lpstr>
      <vt:lpstr>HOW TO BLEND:</vt:lpstr>
      <vt:lpstr>FAMOUS BLENDS:</vt:lpstr>
      <vt:lpstr>PowerPoint Presentation</vt:lpstr>
      <vt:lpstr>PowerPoint Presentation</vt:lpstr>
      <vt:lpstr>FAMOUS BLENDS:</vt:lpstr>
      <vt:lpstr> Bordeaux (Claret in Britain) </vt:lpstr>
      <vt:lpstr>PowerPoint Presentation</vt:lpstr>
      <vt:lpstr>PowerPoint Presentation</vt:lpstr>
    </vt:vector>
  </TitlesOfParts>
  <Company>
 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subject/>
  <dc:creator/>
  <cp:keywords/>
  <dc:description/>
  <cp:lastModifiedBy>Microsoft Office User</cp:lastModifiedBy>
  <cp:revision>1</cp:revision>
  <dcterms:created xsi:type="dcterms:W3CDTF">2018-05-01T14:49:42Z</dcterms:created>
  <dcterms:modified xsi:type="dcterms:W3CDTF">2018-05-09T14:18:37Z</dcterms:modified>
  <cp:category/>
  <cp:contentStatus/>
  <cp:version/>
</cp:coreProperties>
</file>