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9"/>
  </p:notesMasterIdLst>
  <p:sldIdLst>
    <p:sldId id="256" r:id="rId2"/>
    <p:sldId id="257" r:id="rId3"/>
    <p:sldId id="291" r:id="rId4"/>
    <p:sldId id="283" r:id="rId5"/>
    <p:sldId id="282" r:id="rId6"/>
    <p:sldId id="280" r:id="rId7"/>
    <p:sldId id="286" r:id="rId8"/>
    <p:sldId id="287" r:id="rId9"/>
    <p:sldId id="260" r:id="rId10"/>
    <p:sldId id="265" r:id="rId11"/>
    <p:sldId id="262" r:id="rId12"/>
    <p:sldId id="263" r:id="rId13"/>
    <p:sldId id="284" r:id="rId14"/>
    <p:sldId id="268" r:id="rId15"/>
    <p:sldId id="285" r:id="rId16"/>
    <p:sldId id="269" r:id="rId17"/>
    <p:sldId id="288" r:id="rId18"/>
    <p:sldId id="271" r:id="rId19"/>
    <p:sldId id="274" r:id="rId20"/>
    <p:sldId id="275" r:id="rId21"/>
    <p:sldId id="289" r:id="rId22"/>
    <p:sldId id="279" r:id="rId23"/>
    <p:sldId id="290" r:id="rId24"/>
    <p:sldId id="281" r:id="rId25"/>
    <p:sldId id="276" r:id="rId26"/>
    <p:sldId id="278" r:id="rId27"/>
    <p:sldId id="27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26D2A-5D62-41D3-8CF7-54C9A291BF23}" v="1147" dt="2020-01-12T17:09:26.236"/>
    <p1510:client id="{1F9C4303-1E8D-4C56-807F-3C4AFA449A9A}" v="2" dt="2020-01-16T01:20:50.969"/>
    <p1510:client id="{AC71270C-7339-4F8E-8BA8-6D63D00CCDF4}" v="1508" dt="2020-01-11T23:35:49.335"/>
    <p1510:client id="{FF84876E-E0E8-4DAE-90C1-24F5A7D87A10}" v="2604" dt="2020-01-10T22:51:39.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2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406D27-7CD7-4D5E-9579-9327DCE85BCC}" type="datetimeFigureOut">
              <a:rPr lang="en-US" smtClean="0"/>
              <a:pPr/>
              <a:t>1/17/2020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BF062F-D1A0-462A-A56F-5B7AA871D70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 Judges this year are Ellen</a:t>
            </a:r>
            <a:r>
              <a:rPr lang="en-US" baseline="0" dirty="0"/>
              <a:t> </a:t>
            </a:r>
            <a:r>
              <a:rPr lang="en-US" baseline="0" dirty="0" err="1"/>
              <a:t>Butz</a:t>
            </a:r>
            <a:r>
              <a:rPr lang="en-US" baseline="0" dirty="0"/>
              <a:t> </a:t>
            </a:r>
            <a:r>
              <a:rPr lang="en-US" baseline="0" dirty="0" err="1"/>
              <a:t>Harkness</a:t>
            </a:r>
            <a:r>
              <a:rPr lang="en-US" baseline="0" dirty="0"/>
              <a:t> &amp; Andrew Stover.   Industry Judge changes each year.</a:t>
            </a:r>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Wineries chosen were</a:t>
            </a:r>
            <a:r>
              <a:rPr lang="en-US" baseline="0" dirty="0"/>
              <a:t> all awarded </a:t>
            </a:r>
            <a:r>
              <a:rPr lang="en-US" baseline="0" dirty="0" err="1"/>
              <a:t>GoldMedals</a:t>
            </a:r>
            <a:r>
              <a:rPr lang="en-US" baseline="0" dirty="0"/>
              <a:t> + Gov. cup/</a:t>
            </a:r>
            <a:r>
              <a:rPr lang="en-US" baseline="0" dirty="0" err="1"/>
              <a:t>CVRiley</a:t>
            </a:r>
            <a:r>
              <a:rPr lang="en-US" baseline="0" dirty="0"/>
              <a:t> awards.  We included a few smaller wineries and most varietals.	``</a:t>
            </a:r>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ports</a:t>
            </a:r>
            <a:r>
              <a:rPr lang="en-US" baseline="0" dirty="0"/>
              <a:t> in this competition  </a:t>
            </a:r>
            <a:r>
              <a:rPr lang="en-US" baseline="0" dirty="0" err="1"/>
              <a:t>Montelle</a:t>
            </a:r>
            <a:r>
              <a:rPr lang="en-US" baseline="0" dirty="0"/>
              <a:t> ‘13 Cynthiana port (silver) Stone Hill ‘14 port (silver) &amp; ‘15 port (bronze) Adam </a:t>
            </a:r>
            <a:r>
              <a:rPr lang="en-US" baseline="0" dirty="0" err="1"/>
              <a:t>Puchta</a:t>
            </a:r>
            <a:r>
              <a:rPr lang="en-US" baseline="0" dirty="0"/>
              <a:t> Anniversary port (bronze) Augusta Winery Fine ole’ Tawny (bronze) </a:t>
            </a:r>
            <a:endParaRPr lang="en-US" dirty="0"/>
          </a:p>
        </p:txBody>
      </p:sp>
      <p:sp>
        <p:nvSpPr>
          <p:cNvPr id="4" name="Slide Number Placeholder 3"/>
          <p:cNvSpPr>
            <a:spLocks noGrp="1"/>
          </p:cNvSpPr>
          <p:nvPr>
            <p:ph type="sldNum" sz="quarter" idx="10"/>
          </p:nvPr>
        </p:nvSpPr>
        <p:spPr/>
        <p:txBody>
          <a:bodyPr/>
          <a:lstStyle/>
          <a:p>
            <a:fld id="{DFBF062F-D1A0-462A-A56F-5B7AA871D70D}"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EB097732-FE2B-4D8A-B9E2-47C4B3B4BAE4}" type="datetimeFigureOut">
              <a:rPr lang="en-US" smtClean="0"/>
              <a:pPr/>
              <a:t>1/17/2020</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F80A565-0366-49DF-ABE4-4474B01E919F}"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097732-FE2B-4D8A-B9E2-47C4B3B4BAE4}"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A565-0366-49DF-ABE4-4474B01E91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097732-FE2B-4D8A-B9E2-47C4B3B4BAE4}"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A565-0366-49DF-ABE4-4474B01E919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097732-FE2B-4D8A-B9E2-47C4B3B4BAE4}" type="datetimeFigureOut">
              <a:rPr lang="en-US" smtClean="0"/>
              <a:pPr/>
              <a:t>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A565-0366-49DF-ABE4-4474B01E919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EB097732-FE2B-4D8A-B9E2-47C4B3B4BAE4}" type="datetimeFigureOut">
              <a:rPr lang="en-US" smtClean="0"/>
              <a:pPr/>
              <a:t>1/17/2020</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F80A565-0366-49DF-ABE4-4474B01E919F}"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B097732-FE2B-4D8A-B9E2-47C4B3B4BAE4}" type="datetimeFigureOut">
              <a:rPr lang="en-US" smtClean="0"/>
              <a:pPr/>
              <a:t>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2F80A565-0366-49DF-ABE4-4474B01E919F}"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B097732-FE2B-4D8A-B9E2-47C4B3B4BAE4}" type="datetimeFigureOut">
              <a:rPr lang="en-US" smtClean="0"/>
              <a:pPr/>
              <a:t>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2F80A565-0366-49DF-ABE4-4474B01E919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B097732-FE2B-4D8A-B9E2-47C4B3B4BAE4}" type="datetimeFigureOut">
              <a:rPr lang="en-US" smtClean="0"/>
              <a:pPr/>
              <a:t>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80A565-0366-49DF-ABE4-4474B01E919F}"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097732-FE2B-4D8A-B9E2-47C4B3B4BAE4}" type="datetimeFigureOut">
              <a:rPr lang="en-US" smtClean="0"/>
              <a:pPr/>
              <a:t>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80A565-0366-49DF-ABE4-4474B01E91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EB097732-FE2B-4D8A-B9E2-47C4B3B4BAE4}" type="datetimeFigureOut">
              <a:rPr lang="en-US" smtClean="0"/>
              <a:pPr/>
              <a:t>1/17/2020</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F80A565-0366-49DF-ABE4-4474B01E919F}"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EB097732-FE2B-4D8A-B9E2-47C4B3B4BAE4}" type="datetimeFigureOut">
              <a:rPr lang="en-US" smtClean="0"/>
              <a:pPr/>
              <a:t>1/17/2020</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F80A565-0366-49DF-ABE4-4474B01E919F}"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EB097732-FE2B-4D8A-B9E2-47C4B3B4BAE4}" type="datetimeFigureOut">
              <a:rPr lang="en-US" smtClean="0"/>
              <a:pPr/>
              <a:t>1/17/2020</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F80A565-0366-49DF-ABE4-4474B01E919F}"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0000"/>
                </a:solidFill>
              </a:rPr>
              <a:t>2019 Missouri Wine Competition</a:t>
            </a:r>
          </a:p>
        </p:txBody>
      </p:sp>
      <p:sp>
        <p:nvSpPr>
          <p:cNvPr id="3" name="Subtitle 2"/>
          <p:cNvSpPr>
            <a:spLocks noGrp="1"/>
          </p:cNvSpPr>
          <p:nvPr>
            <p:ph type="subTitle" idx="1"/>
          </p:nvPr>
        </p:nvSpPr>
        <p:spPr/>
        <p:txBody>
          <a:bodyPr lIns="45720" rIns="246888" anchor="t">
            <a:normAutofit/>
          </a:bodyPr>
          <a:lstStyle/>
          <a:p>
            <a:r>
              <a:rPr lang="en-US" dirty="0"/>
              <a:t>Gold Medal Tasting</a:t>
            </a:r>
          </a:p>
          <a:p>
            <a:r>
              <a:rPr lang="en-US" dirty="0"/>
              <a:t>Missouri Wine Making Society</a:t>
            </a:r>
          </a:p>
          <a:p>
            <a:r>
              <a:rPr lang="en-US" dirty="0"/>
              <a:t>January 16, 2020</a:t>
            </a:r>
          </a:p>
        </p:txBody>
      </p:sp>
      <p:pic>
        <p:nvPicPr>
          <p:cNvPr id="11268" name="Picture 4" descr="See the source image"/>
          <p:cNvPicPr>
            <a:picLocks noChangeAspect="1" noChangeArrowheads="1"/>
          </p:cNvPicPr>
          <p:nvPr/>
        </p:nvPicPr>
        <p:blipFill>
          <a:blip r:embed="rId3" cstate="print"/>
          <a:srcRect/>
          <a:stretch>
            <a:fillRect/>
          </a:stretch>
        </p:blipFill>
        <p:spPr bwMode="auto">
          <a:xfrm>
            <a:off x="609600" y="3911600"/>
            <a:ext cx="4114800" cy="27432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54610" algn="ctr"/>
            <a:r>
              <a:rPr lang="en-US" sz="2000" dirty="0"/>
              <a:t>Category #1</a:t>
            </a:r>
            <a:r>
              <a:rPr lang="en-US" dirty="0"/>
              <a:t/>
            </a:r>
            <a:br>
              <a:rPr lang="en-US" dirty="0"/>
            </a:br>
            <a:r>
              <a:rPr lang="en-US" dirty="0"/>
              <a:t> White Wines</a:t>
            </a:r>
            <a:endParaRPr lang="en-US"/>
          </a:p>
        </p:txBody>
      </p:sp>
      <p:pic>
        <p:nvPicPr>
          <p:cNvPr id="6" name="Picture 5" descr="whitegrapes.jpg"/>
          <p:cNvPicPr>
            <a:picLocks noChangeAspect="1"/>
          </p:cNvPicPr>
          <p:nvPr/>
        </p:nvPicPr>
        <p:blipFill>
          <a:blip r:embed="rId2" cstate="print"/>
          <a:stretch>
            <a:fillRect/>
          </a:stretch>
        </p:blipFill>
        <p:spPr>
          <a:xfrm>
            <a:off x="2590800" y="1600200"/>
            <a:ext cx="4267200" cy="49331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err="1">
                <a:latin typeface="Batang" pitchFamily="18" charset="-127"/>
                <a:ea typeface="Batang" pitchFamily="18" charset="-127"/>
              </a:rPr>
              <a:t>Montelle</a:t>
            </a:r>
            <a:r>
              <a:rPr lang="en-US" sz="6000" b="1" dirty="0">
                <a:latin typeface="Batang" pitchFamily="18" charset="-127"/>
                <a:ea typeface="Batang" pitchFamily="18" charset="-127"/>
              </a:rPr>
              <a:t> Winery</a:t>
            </a:r>
          </a:p>
        </p:txBody>
      </p:sp>
      <p:sp>
        <p:nvSpPr>
          <p:cNvPr id="3" name="Content Placeholder 2"/>
          <p:cNvSpPr>
            <a:spLocks noGrp="1"/>
          </p:cNvSpPr>
          <p:nvPr>
            <p:ph sz="half" idx="1"/>
          </p:nvPr>
        </p:nvSpPr>
        <p:spPr>
          <a:xfrm>
            <a:off x="457200" y="1645920"/>
            <a:ext cx="3375378" cy="1069059"/>
          </a:xfrm>
        </p:spPr>
        <p:txBody>
          <a:bodyPr anchor="t">
            <a:normAutofit fontScale="92500" lnSpcReduction="20000"/>
          </a:bodyPr>
          <a:lstStyle/>
          <a:p>
            <a:pPr algn="ctr">
              <a:buNone/>
            </a:pPr>
            <a:r>
              <a:rPr lang="en-US" dirty="0">
                <a:ea typeface="Cambria Math"/>
                <a:cs typeface="FrankRuehl"/>
              </a:rPr>
              <a:t>    2018 </a:t>
            </a:r>
            <a:r>
              <a:rPr lang="en-US" dirty="0" err="1">
                <a:ea typeface="Cambria Math"/>
                <a:cs typeface="FrankRuehl"/>
              </a:rPr>
              <a:t>Seyval</a:t>
            </a:r>
            <a:r>
              <a:rPr lang="en-US" dirty="0">
                <a:ea typeface="Cambria Math"/>
                <a:cs typeface="FrankRuehl"/>
              </a:rPr>
              <a:t> Blanc </a:t>
            </a:r>
            <a:endParaRPr lang="en-US" b="1" dirty="0">
              <a:ea typeface="Cambria Math"/>
              <a:cs typeface="FrankRuehl"/>
            </a:endParaRPr>
          </a:p>
          <a:p>
            <a:pPr algn="ctr">
              <a:buNone/>
            </a:pPr>
            <a:r>
              <a:rPr lang="en-US" dirty="0">
                <a:ea typeface="Cambria Math"/>
                <a:cs typeface="FrankRuehl"/>
              </a:rPr>
              <a:t>          Estate Bottled</a:t>
            </a:r>
            <a:endParaRPr lang="en-US" b="1">
              <a:ea typeface="Cambria Math"/>
              <a:cs typeface="FrankRuehl"/>
            </a:endParaRPr>
          </a:p>
        </p:txBody>
      </p:sp>
      <p:pic>
        <p:nvPicPr>
          <p:cNvPr id="4" name="Picture 6" descr="A close up of a bottle&#10;&#10;Description generated with very high confidence">
            <a:extLst>
              <a:ext uri="{FF2B5EF4-FFF2-40B4-BE49-F238E27FC236}">
                <a16:creationId xmlns="" xmlns:a16="http://schemas.microsoft.com/office/drawing/2014/main" id="{A59B0A80-0BCC-4478-900D-06A9FB304421}"/>
              </a:ext>
            </a:extLst>
          </p:cNvPr>
          <p:cNvPicPr>
            <a:picLocks noChangeAspect="1"/>
          </p:cNvPicPr>
          <p:nvPr/>
        </p:nvPicPr>
        <p:blipFill>
          <a:blip r:embed="rId3" cstate="print"/>
          <a:stretch>
            <a:fillRect/>
          </a:stretch>
        </p:blipFill>
        <p:spPr>
          <a:xfrm>
            <a:off x="1088623" y="2366682"/>
            <a:ext cx="2717483" cy="4114800"/>
          </a:xfrm>
          <a:prstGeom prst="rect">
            <a:avLst/>
          </a:prstGeom>
        </p:spPr>
      </p:pic>
      <p:sp>
        <p:nvSpPr>
          <p:cNvPr id="21" name="Content Placeholder 20">
            <a:extLst>
              <a:ext uri="{FF2B5EF4-FFF2-40B4-BE49-F238E27FC236}">
                <a16:creationId xmlns="" xmlns:a16="http://schemas.microsoft.com/office/drawing/2014/main" id="{845F2181-261B-4490-8FE2-6D766A6B58CD}"/>
              </a:ext>
            </a:extLst>
          </p:cNvPr>
          <p:cNvSpPr>
            <a:spLocks noGrp="1"/>
          </p:cNvSpPr>
          <p:nvPr>
            <p:ph sz="half" idx="2"/>
          </p:nvPr>
        </p:nvSpPr>
        <p:spPr>
          <a:xfrm>
            <a:off x="4371956" y="1649241"/>
            <a:ext cx="4580962" cy="5387057"/>
          </a:xfrm>
        </p:spPr>
        <p:txBody>
          <a:bodyPr anchor="t">
            <a:normAutofit fontScale="92500" lnSpcReduction="20000"/>
          </a:bodyPr>
          <a:lstStyle/>
          <a:p>
            <a:pPr marL="0" indent="0">
              <a:lnSpc>
                <a:spcPct val="150000"/>
              </a:lnSpc>
              <a:buNone/>
            </a:pPr>
            <a:r>
              <a:rPr lang="en-US" sz="2000" b="1"/>
              <a:t>Technical information: </a:t>
            </a:r>
            <a:r>
              <a:rPr lang="en-US" sz="2000" dirty="0">
                <a:latin typeface="Lucida Sans Unicode"/>
                <a:cs typeface="Lucida Sans Unicode"/>
              </a:rPr>
              <a:t> </a:t>
            </a:r>
            <a:endParaRPr lang="en-US"/>
          </a:p>
          <a:p>
            <a:pPr marL="0" indent="0">
              <a:buNone/>
            </a:pPr>
            <a:r>
              <a:rPr lang="en-US" sz="2000">
                <a:latin typeface="Lucida Sans Unicode"/>
                <a:cs typeface="Lucida Sans Unicode"/>
              </a:rPr>
              <a:t>         Alcohol  12%</a:t>
            </a:r>
          </a:p>
          <a:p>
            <a:pPr marL="0" indent="0">
              <a:buNone/>
            </a:pPr>
            <a:r>
              <a:rPr lang="en-US" sz="2000">
                <a:latin typeface="Lucida Sans Unicode"/>
                <a:cs typeface="Lucida Sans Unicode"/>
              </a:rPr>
              <a:t>         Residual Sugar .04%</a:t>
            </a:r>
          </a:p>
          <a:p>
            <a:pPr marL="0" indent="0">
              <a:lnSpc>
                <a:spcPct val="150000"/>
              </a:lnSpc>
              <a:buNone/>
            </a:pPr>
            <a:r>
              <a:rPr lang="en-US" sz="2000" b="1">
                <a:latin typeface="Rockwell"/>
                <a:cs typeface="Lucida Sans Unicode"/>
              </a:rPr>
              <a:t>Description:</a:t>
            </a:r>
          </a:p>
          <a:p>
            <a:pPr marL="0" indent="0">
              <a:buNone/>
            </a:pPr>
            <a:r>
              <a:rPr lang="en-US" sz="2000" dirty="0">
                <a:latin typeface="Lucida Sans Unicode"/>
                <a:cs typeface="Lucida Sans Unicode"/>
              </a:rPr>
              <a:t>This drywine is very fragrant with tropical fruits, citrus and gooseberry.  The aromas follow through in the flavor to compliment the crisp acidity.  The finish is long and </a:t>
            </a:r>
            <a:r>
              <a:rPr lang="en-US" sz="2000">
                <a:latin typeface="Lucida Sans Unicode"/>
                <a:cs typeface="Lucida Sans Unicode"/>
              </a:rPr>
              <a:t>refreshing.  Enjoy chilled as an aperitif or with seafood, shellfish, chicken, or turkey.</a:t>
            </a:r>
            <a:endParaRPr lang="en-US" sz="2000" b="1" dirty="0">
              <a:latin typeface="Rockwell"/>
              <a:cs typeface="Lucida Sans Unicode"/>
            </a:endParaRPr>
          </a:p>
          <a:p>
            <a:pPr marL="0" indent="0">
              <a:buNone/>
            </a:pPr>
            <a:r>
              <a:rPr lang="en-US" sz="2000" b="1">
                <a:latin typeface="Rockwell"/>
                <a:cs typeface="Lucida Sans Unicode"/>
              </a:rPr>
              <a:t>Awards:</a:t>
            </a:r>
            <a:r>
              <a:rPr lang="en-US" sz="2000" dirty="0">
                <a:latin typeface="Lucida Sans Unicode"/>
                <a:cs typeface="Lucida Sans Unicode"/>
              </a:rPr>
              <a:t>  </a:t>
            </a:r>
            <a:r>
              <a:rPr lang="en-US" sz="2000" b="1">
                <a:latin typeface="Lucida Sans Unicode"/>
                <a:cs typeface="Lucida Sans Unicode"/>
              </a:rPr>
              <a:t>Gold</a:t>
            </a:r>
            <a:r>
              <a:rPr lang="en-US" sz="2000">
                <a:latin typeface="Lucida Sans Unicode"/>
                <a:cs typeface="Lucida Sans Unicode"/>
              </a:rPr>
              <a:t> </a:t>
            </a:r>
            <a:r>
              <a:rPr lang="en-US" sz="2000">
                <a:latin typeface="Calibri"/>
                <a:cs typeface="Lucida Sans Unicode"/>
              </a:rPr>
              <a:t>2019 MO Wine Comp.</a:t>
            </a:r>
          </a:p>
          <a:p>
            <a:pPr marL="0" indent="0">
              <a:buNone/>
            </a:pPr>
            <a:r>
              <a:rPr lang="en-US" sz="2000" dirty="0">
                <a:latin typeface="Calibri"/>
                <a:cs typeface="Lucida Sans Unicode"/>
              </a:rPr>
              <a:t>                   </a:t>
            </a:r>
            <a:r>
              <a:rPr lang="en-US" sz="2000" b="1" dirty="0">
                <a:latin typeface="Lucida Sans Unicode"/>
                <a:cs typeface="Lucida Sans Unicode"/>
              </a:rPr>
              <a:t>Gold</a:t>
            </a:r>
            <a:r>
              <a:rPr lang="en-US" sz="2000" dirty="0">
                <a:latin typeface="Lucida Sans Unicode"/>
                <a:cs typeface="Lucida Sans Unicode"/>
              </a:rPr>
              <a:t> </a:t>
            </a:r>
            <a:r>
              <a:rPr lang="en-US" sz="2000">
                <a:latin typeface="Calibri"/>
                <a:cs typeface="Lucida Sans Unicode"/>
              </a:rPr>
              <a:t>2019 Jefferson Cup Inv.</a:t>
            </a:r>
          </a:p>
          <a:p>
            <a:pPr marL="0" indent="0">
              <a:buNone/>
            </a:pPr>
            <a:r>
              <a:rPr lang="en-US" sz="2000" dirty="0">
                <a:latin typeface="Calibri"/>
                <a:cs typeface="Lucida Sans Unicode"/>
              </a:rPr>
              <a:t>                   </a:t>
            </a:r>
            <a:r>
              <a:rPr lang="en-US" sz="2000" b="1">
                <a:latin typeface="Lucida Sans Unicode"/>
                <a:cs typeface="Lucida Sans Unicode"/>
              </a:rPr>
              <a:t>Silver</a:t>
            </a:r>
            <a:r>
              <a:rPr lang="en-US" sz="2000" b="1" dirty="0">
                <a:latin typeface="Calibri"/>
                <a:cs typeface="Lucida Sans Unicode"/>
              </a:rPr>
              <a:t> </a:t>
            </a:r>
            <a:r>
              <a:rPr lang="en-US" sz="2000">
                <a:latin typeface="Calibri"/>
                <a:cs typeface="Lucida Sans Unicode"/>
              </a:rPr>
              <a:t>2019 Mid-America WC</a:t>
            </a:r>
            <a:endParaRPr lang="en-US" sz="2000" dirty="0">
              <a:latin typeface="Calibri"/>
              <a:cs typeface="Lucida Sans Unicod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err="1">
                <a:latin typeface="Monotype Corsiva" pitchFamily="66" charset="0"/>
              </a:rPr>
              <a:t>Noboleis</a:t>
            </a:r>
            <a:r>
              <a:rPr lang="en-US" sz="6000" b="1" dirty="0">
                <a:latin typeface="Monotype Corsiva" pitchFamily="66" charset="0"/>
              </a:rPr>
              <a:t> Vineyards</a:t>
            </a:r>
          </a:p>
        </p:txBody>
      </p:sp>
      <p:sp>
        <p:nvSpPr>
          <p:cNvPr id="3" name="Content Placeholder 2"/>
          <p:cNvSpPr>
            <a:spLocks noGrp="1"/>
          </p:cNvSpPr>
          <p:nvPr>
            <p:ph sz="half" idx="1"/>
          </p:nvPr>
        </p:nvSpPr>
        <p:spPr>
          <a:xfrm>
            <a:off x="457200" y="1447800"/>
            <a:ext cx="4109155" cy="5029200"/>
          </a:xfrm>
        </p:spPr>
        <p:txBody>
          <a:bodyPr anchor="t">
            <a:normAutofit/>
          </a:bodyPr>
          <a:lstStyle/>
          <a:p>
            <a:pPr>
              <a:buNone/>
            </a:pPr>
            <a:r>
              <a:rPr lang="en-US" dirty="0"/>
              <a:t>	</a:t>
            </a:r>
            <a:r>
              <a:rPr lang="en-US" b="1" dirty="0"/>
              <a:t>2017 Dry </a:t>
            </a:r>
            <a:r>
              <a:rPr lang="en-US" b="1" err="1"/>
              <a:t>Vignoles</a:t>
            </a:r>
            <a:endParaRPr lang="en-US" b="1"/>
          </a:p>
          <a:p>
            <a:pPr>
              <a:buNone/>
            </a:pPr>
            <a:endParaRPr lang="en-US" sz="1100" dirty="0"/>
          </a:p>
          <a:p>
            <a:endParaRPr lang="en-US" sz="1100" dirty="0"/>
          </a:p>
          <a:p>
            <a:pPr>
              <a:buNone/>
            </a:pPr>
            <a:r>
              <a:rPr lang="en-US" sz="1800" b="1" dirty="0"/>
              <a:t>	Technical Information:</a:t>
            </a:r>
            <a:r>
              <a:rPr lang="en-US" sz="1800" dirty="0"/>
              <a:t> </a:t>
            </a:r>
          </a:p>
          <a:p>
            <a:pPr>
              <a:buNone/>
            </a:pPr>
            <a:r>
              <a:rPr lang="en-US" sz="1800" dirty="0"/>
              <a:t>		Alcohol 12.9%</a:t>
            </a:r>
          </a:p>
          <a:p>
            <a:pPr>
              <a:buNone/>
            </a:pPr>
            <a:r>
              <a:rPr lang="en-US" sz="1800" dirty="0"/>
              <a:t>		Residual Sugars:  .02%</a:t>
            </a:r>
          </a:p>
          <a:p>
            <a:pPr>
              <a:buNone/>
            </a:pPr>
            <a:endParaRPr lang="en-US" sz="1100" dirty="0"/>
          </a:p>
          <a:p>
            <a:pPr>
              <a:buNone/>
            </a:pPr>
            <a:r>
              <a:rPr lang="en-US" sz="1800" dirty="0"/>
              <a:t>	</a:t>
            </a:r>
            <a:r>
              <a:rPr lang="en-US" sz="1800" b="1" dirty="0"/>
              <a:t>Description:  </a:t>
            </a:r>
            <a:r>
              <a:rPr lang="en-US" sz="1800" dirty="0"/>
              <a:t>Wonderfully fruit forward and delicious, [this] is a vibrant and enticing wine that opens with aromas of pineapple, green apple and passion fruit.  This wine bursts with the flavors of  honeydew melons, lychee and banana and has </a:t>
            </a:r>
            <a:r>
              <a:rPr lang="en-US" sz="1800"/>
              <a:t>a satisfying long finish.</a:t>
            </a:r>
          </a:p>
          <a:p>
            <a:pPr>
              <a:buNone/>
            </a:pPr>
            <a:endParaRPr lang="en-US" sz="1100" dirty="0"/>
          </a:p>
          <a:p>
            <a:pPr>
              <a:buNone/>
            </a:pPr>
            <a:r>
              <a:rPr lang="en-US" sz="1800" dirty="0"/>
              <a:t>	</a:t>
            </a:r>
            <a:r>
              <a:rPr lang="en-US" sz="1800" b="1" dirty="0"/>
              <a:t>Awards: Gold Medal </a:t>
            </a:r>
            <a:r>
              <a:rPr lang="en-US" sz="1800" dirty="0"/>
              <a:t>2018 &amp; 2019 Missouri Wine Competition</a:t>
            </a:r>
          </a:p>
          <a:p>
            <a:pPr>
              <a:buNone/>
            </a:pPr>
            <a:endParaRPr lang="en-US" sz="1800" dirty="0"/>
          </a:p>
          <a:p>
            <a:pPr>
              <a:buNone/>
            </a:pPr>
            <a:endParaRPr lang="en-US" sz="1800" dirty="0"/>
          </a:p>
          <a:p>
            <a:pPr>
              <a:buNone/>
            </a:pPr>
            <a:endParaRPr lang="en-US" sz="1800" dirty="0"/>
          </a:p>
        </p:txBody>
      </p:sp>
      <p:pic>
        <p:nvPicPr>
          <p:cNvPr id="5" name="Content Placeholder 4" descr="Noboleiswine.jpg"/>
          <p:cNvPicPr>
            <a:picLocks noGrp="1" noChangeAspect="1"/>
          </p:cNvPicPr>
          <p:nvPr>
            <p:ph sz="half" idx="2"/>
          </p:nvPr>
        </p:nvPicPr>
        <p:blipFill>
          <a:blip r:embed="rId2" cstate="print"/>
          <a:stretch>
            <a:fillRect/>
          </a:stretch>
        </p:blipFill>
        <p:spPr>
          <a:xfrm>
            <a:off x="4970264" y="1646238"/>
            <a:ext cx="3394472" cy="452596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34C8E-AB3B-4205-A9A6-320CFC29FFC0}"/>
              </a:ext>
            </a:extLst>
          </p:cNvPr>
          <p:cNvSpPr>
            <a:spLocks noGrp="1"/>
          </p:cNvSpPr>
          <p:nvPr>
            <p:ph type="title"/>
          </p:nvPr>
        </p:nvSpPr>
        <p:spPr/>
        <p:txBody>
          <a:bodyPr>
            <a:normAutofit/>
          </a:bodyPr>
          <a:lstStyle/>
          <a:p>
            <a:pPr marL="54610" algn="ctr"/>
            <a:r>
              <a:rPr lang="en-US" sz="6600" dirty="0">
                <a:latin typeface="Sylfaen"/>
                <a:cs typeface="Times New Roman"/>
              </a:rPr>
              <a:t>Montelle Winery</a:t>
            </a:r>
            <a:endParaRPr lang="en-US" sz="6600"/>
          </a:p>
        </p:txBody>
      </p:sp>
      <p:pic>
        <p:nvPicPr>
          <p:cNvPr id="7" name="Picture 7" descr="A picture containing table, indoor, sitting, food&#10;&#10;Description generated with very high confidence">
            <a:extLst>
              <a:ext uri="{FF2B5EF4-FFF2-40B4-BE49-F238E27FC236}">
                <a16:creationId xmlns="" xmlns:a16="http://schemas.microsoft.com/office/drawing/2014/main" id="{22A3E341-AB79-41A4-8FB9-4F563F2619C4}"/>
              </a:ext>
            </a:extLst>
          </p:cNvPr>
          <p:cNvPicPr>
            <a:picLocks noGrp="1" noChangeAspect="1"/>
          </p:cNvPicPr>
          <p:nvPr>
            <p:ph sz="half" idx="1"/>
          </p:nvPr>
        </p:nvPicPr>
        <p:blipFill>
          <a:blip r:embed="rId2" cstate="print"/>
          <a:stretch>
            <a:fillRect/>
          </a:stretch>
        </p:blipFill>
        <p:spPr>
          <a:xfrm>
            <a:off x="779145" y="1645920"/>
            <a:ext cx="3394710" cy="4526280"/>
          </a:xfrm>
        </p:spPr>
      </p:pic>
      <p:sp>
        <p:nvSpPr>
          <p:cNvPr id="4" name="Content Placeholder 3">
            <a:extLst>
              <a:ext uri="{FF2B5EF4-FFF2-40B4-BE49-F238E27FC236}">
                <a16:creationId xmlns="" xmlns:a16="http://schemas.microsoft.com/office/drawing/2014/main" id="{257E4C3C-4D82-4A44-8F95-02BBD11D2864}"/>
              </a:ext>
            </a:extLst>
          </p:cNvPr>
          <p:cNvSpPr>
            <a:spLocks noGrp="1"/>
          </p:cNvSpPr>
          <p:nvPr>
            <p:ph sz="half" idx="2"/>
          </p:nvPr>
        </p:nvSpPr>
        <p:spPr/>
        <p:txBody>
          <a:bodyPr anchor="t">
            <a:normAutofit fontScale="92500" lnSpcReduction="10000"/>
          </a:bodyPr>
          <a:lstStyle/>
          <a:p>
            <a:pPr marL="0" indent="0">
              <a:lnSpc>
                <a:spcPct val="160000"/>
              </a:lnSpc>
              <a:buNone/>
            </a:pPr>
            <a:r>
              <a:rPr lang="en-US" u="sng" dirty="0"/>
              <a:t>2018 </a:t>
            </a:r>
            <a:r>
              <a:rPr lang="en-US" u="sng" dirty="0" err="1"/>
              <a:t>Chardonel</a:t>
            </a:r>
            <a:endParaRPr lang="en-US" u="sng" dirty="0"/>
          </a:p>
          <a:p>
            <a:pPr marL="0" indent="0">
              <a:buNone/>
            </a:pPr>
            <a:r>
              <a:rPr lang="en-US" sz="1800" dirty="0">
                <a:latin typeface="Lucida Sans Unicode"/>
                <a:cs typeface="Arial"/>
              </a:rPr>
              <a:t>Alcohol:  13%</a:t>
            </a:r>
            <a:endParaRPr lang="en-US" dirty="0">
              <a:latin typeface="Rockwell"/>
              <a:cs typeface="Arial"/>
            </a:endParaRPr>
          </a:p>
          <a:p>
            <a:pPr marL="0" indent="0">
              <a:buNone/>
            </a:pPr>
            <a:endParaRPr lang="en-US" sz="1800" dirty="0">
              <a:latin typeface="Lucida Sans Unicode"/>
              <a:cs typeface="Arial"/>
            </a:endParaRPr>
          </a:p>
          <a:p>
            <a:pPr marL="0" indent="0">
              <a:buNone/>
            </a:pPr>
            <a:r>
              <a:rPr lang="en-US" sz="2000" dirty="0">
                <a:latin typeface="Arial"/>
                <a:cs typeface="Arial"/>
              </a:rPr>
              <a:t>This dry white wine has a bouquet of apple, pear, and fig followed by the crisp taste and flavors of apples and citrus fruits.  This "Un-Oaked" </a:t>
            </a:r>
            <a:r>
              <a:rPr lang="en-US" sz="2000" dirty="0" err="1">
                <a:latin typeface="Arial"/>
                <a:cs typeface="Arial"/>
              </a:rPr>
              <a:t>Chardonel</a:t>
            </a:r>
            <a:r>
              <a:rPr lang="en-US" sz="2000" dirty="0">
                <a:latin typeface="Arial"/>
                <a:cs typeface="Arial"/>
              </a:rPr>
              <a:t> enhances the flavors of food rather than compete with them providing the perfect match for many types of cuisine.</a:t>
            </a:r>
          </a:p>
          <a:p>
            <a:pPr marL="0" indent="0">
              <a:buNone/>
            </a:pPr>
            <a:endParaRPr lang="en-US" sz="2000" dirty="0">
              <a:latin typeface="Arial"/>
              <a:cs typeface="Arial"/>
            </a:endParaRPr>
          </a:p>
          <a:p>
            <a:pPr marL="0" indent="0">
              <a:buNone/>
            </a:pPr>
            <a:r>
              <a:rPr lang="en-US" sz="2000" b="1" dirty="0">
                <a:latin typeface="Arial"/>
                <a:cs typeface="Arial"/>
              </a:rPr>
              <a:t>Awards: Gold &amp; Best Varietal</a:t>
            </a:r>
            <a:r>
              <a:rPr lang="en-US" sz="2000" dirty="0">
                <a:latin typeface="Arial"/>
                <a:cs typeface="Arial"/>
              </a:rPr>
              <a:t>*</a:t>
            </a:r>
          </a:p>
          <a:p>
            <a:pPr marL="0" indent="0">
              <a:buNone/>
            </a:pPr>
            <a:r>
              <a:rPr lang="en-US" sz="2000" dirty="0">
                <a:latin typeface="Arial"/>
                <a:cs typeface="Arial"/>
              </a:rPr>
              <a:t>             </a:t>
            </a:r>
            <a:r>
              <a:rPr lang="en-US" sz="2000" dirty="0" smtClean="0">
                <a:latin typeface="Arial"/>
                <a:cs typeface="Arial"/>
              </a:rPr>
              <a:t>2019</a:t>
            </a:r>
            <a:r>
              <a:rPr lang="en-US" sz="2000" dirty="0">
                <a:latin typeface="Arial"/>
                <a:cs typeface="Arial"/>
              </a:rPr>
              <a:t> Missouri Wine </a:t>
            </a:r>
            <a:r>
              <a:rPr lang="en-US" sz="2000" dirty="0" smtClean="0">
                <a:latin typeface="Arial"/>
                <a:cs typeface="Arial"/>
              </a:rPr>
              <a:t>Comp.</a:t>
            </a:r>
            <a:endParaRPr lang="en-US" sz="2000" dirty="0">
              <a:latin typeface="Arial"/>
              <a:cs typeface="Arial"/>
            </a:endParaRPr>
          </a:p>
          <a:p>
            <a:pPr marL="0" indent="0">
              <a:buNone/>
            </a:pPr>
            <a:r>
              <a:rPr lang="en-US" sz="2000" dirty="0">
                <a:latin typeface="Arial"/>
                <a:cs typeface="Arial"/>
              </a:rPr>
              <a:t>              </a:t>
            </a:r>
            <a:r>
              <a:rPr lang="en-US" sz="2000" b="1" dirty="0">
                <a:latin typeface="Arial"/>
                <a:cs typeface="Arial"/>
              </a:rPr>
              <a:t>Silver – </a:t>
            </a:r>
            <a:r>
              <a:rPr lang="en-US" sz="2000" dirty="0">
                <a:latin typeface="Arial"/>
                <a:cs typeface="Arial"/>
              </a:rPr>
              <a:t>Jefferson Cup Inv.</a:t>
            </a:r>
          </a:p>
        </p:txBody>
      </p:sp>
    </p:spTree>
    <p:extLst>
      <p:ext uri="{BB962C8B-B14F-4D97-AF65-F5344CB8AC3E}">
        <p14:creationId xmlns="" xmlns:p14="http://schemas.microsoft.com/office/powerpoint/2010/main" val="2234454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610" algn="ctr"/>
            <a:r>
              <a:rPr lang="en-US" sz="2000" dirty="0"/>
              <a:t>Category #2</a:t>
            </a:r>
            <a:br>
              <a:rPr lang="en-US" sz="2000" dirty="0"/>
            </a:br>
            <a:r>
              <a:rPr lang="en-US" sz="4400" dirty="0"/>
              <a:t>Red Wines</a:t>
            </a:r>
            <a:endParaRPr lang="en-US" sz="2000" dirty="0"/>
          </a:p>
        </p:txBody>
      </p:sp>
      <p:pic>
        <p:nvPicPr>
          <p:cNvPr id="5" name="Picture 4" descr="redgrapes.jpg"/>
          <p:cNvPicPr>
            <a:picLocks noChangeAspect="1"/>
          </p:cNvPicPr>
          <p:nvPr/>
        </p:nvPicPr>
        <p:blipFill>
          <a:blip r:embed="rId2" cstate="print"/>
          <a:stretch>
            <a:fillRect/>
          </a:stretch>
        </p:blipFill>
        <p:spPr>
          <a:xfrm>
            <a:off x="2286000" y="1524000"/>
            <a:ext cx="4495800" cy="5080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31047F-5ACA-4C0A-A81D-CE281FFCA98D}"/>
              </a:ext>
            </a:extLst>
          </p:cNvPr>
          <p:cNvSpPr>
            <a:spLocks noGrp="1"/>
          </p:cNvSpPr>
          <p:nvPr>
            <p:ph type="title"/>
          </p:nvPr>
        </p:nvSpPr>
        <p:spPr/>
        <p:txBody>
          <a:bodyPr>
            <a:normAutofit/>
          </a:bodyPr>
          <a:lstStyle/>
          <a:p>
            <a:pPr marL="54610" algn="ctr"/>
            <a:r>
              <a:rPr lang="en-US" sz="6600">
                <a:latin typeface="Book Antiqua"/>
              </a:rPr>
              <a:t>Stone Hill Winery</a:t>
            </a:r>
          </a:p>
        </p:txBody>
      </p:sp>
      <p:sp>
        <p:nvSpPr>
          <p:cNvPr id="3" name="Text Placeholder 2">
            <a:extLst>
              <a:ext uri="{FF2B5EF4-FFF2-40B4-BE49-F238E27FC236}">
                <a16:creationId xmlns="" xmlns:a16="http://schemas.microsoft.com/office/drawing/2014/main" id="{555E27FB-8A1E-4CE7-8540-76540E53669D}"/>
              </a:ext>
            </a:extLst>
          </p:cNvPr>
          <p:cNvSpPr>
            <a:spLocks noGrp="1"/>
          </p:cNvSpPr>
          <p:nvPr>
            <p:ph type="body" idx="1"/>
          </p:nvPr>
        </p:nvSpPr>
        <p:spPr/>
        <p:txBody>
          <a:bodyPr/>
          <a:lstStyle/>
          <a:p>
            <a:r>
              <a:rPr lang="en-US">
                <a:latin typeface="Lucida Sans Unicode"/>
                <a:cs typeface="Lucida Sans Unicode"/>
              </a:rPr>
              <a:t>2017 Chambourcin</a:t>
            </a:r>
          </a:p>
          <a:p>
            <a:r>
              <a:rPr lang="en-US">
                <a:latin typeface="Cambria Math"/>
                <a:ea typeface="Cambria Math"/>
                <a:cs typeface="Lucida Sans Unicode"/>
              </a:rPr>
              <a:t>Missouri dry red wine</a:t>
            </a:r>
            <a:endParaRPr lang="en-US" dirty="0">
              <a:latin typeface="Book Antiqua"/>
              <a:cs typeface="Lucida Sans Unicode"/>
            </a:endParaRPr>
          </a:p>
        </p:txBody>
      </p:sp>
      <p:sp>
        <p:nvSpPr>
          <p:cNvPr id="4" name="Text Placeholder 3">
            <a:extLst>
              <a:ext uri="{FF2B5EF4-FFF2-40B4-BE49-F238E27FC236}">
                <a16:creationId xmlns="" xmlns:a16="http://schemas.microsoft.com/office/drawing/2014/main" id="{2E349EBC-B6C8-4D18-BE49-F391F7AD396D}"/>
              </a:ext>
            </a:extLst>
          </p:cNvPr>
          <p:cNvSpPr>
            <a:spLocks noGrp="1"/>
          </p:cNvSpPr>
          <p:nvPr>
            <p:ph type="body" sz="half" idx="3"/>
          </p:nvPr>
        </p:nvSpPr>
        <p:spPr/>
        <p:txBody>
          <a:bodyPr/>
          <a:lstStyle/>
          <a:p>
            <a:r>
              <a:rPr lang="en-US" sz="1800">
                <a:latin typeface="Lucida Sans Unicode"/>
                <a:cs typeface="Lucida Sans Unicode"/>
              </a:rPr>
              <a:t>Technical Information:</a:t>
            </a:r>
          </a:p>
          <a:p>
            <a:r>
              <a:rPr lang="en-US" sz="2000">
                <a:latin typeface="Cambria Math"/>
                <a:ea typeface="Cambria Math"/>
                <a:cs typeface="Lucida Sans Unicode"/>
              </a:rPr>
              <a:t>Alcohol 13.5 %</a:t>
            </a:r>
            <a:endParaRPr lang="en-US" sz="1800" dirty="0">
              <a:latin typeface="Lucida Sans Unicode"/>
              <a:cs typeface="Lucida Sans Unicode"/>
            </a:endParaRPr>
          </a:p>
        </p:txBody>
      </p:sp>
      <p:sp>
        <p:nvSpPr>
          <p:cNvPr id="5" name="Content Placeholder 4">
            <a:extLst>
              <a:ext uri="{FF2B5EF4-FFF2-40B4-BE49-F238E27FC236}">
                <a16:creationId xmlns="" xmlns:a16="http://schemas.microsoft.com/office/drawing/2014/main" id="{F37E49BE-4E6C-438B-A45D-A77D23FFAB17}"/>
              </a:ext>
            </a:extLst>
          </p:cNvPr>
          <p:cNvSpPr>
            <a:spLocks noGrp="1"/>
          </p:cNvSpPr>
          <p:nvPr>
            <p:ph sz="quarter" idx="2"/>
          </p:nvPr>
        </p:nvSpPr>
        <p:spPr>
          <a:xfrm>
            <a:off x="457200" y="2362200"/>
            <a:ext cx="4040188" cy="4238096"/>
          </a:xfrm>
        </p:spPr>
        <p:txBody>
          <a:bodyPr lIns="91440" anchor="t">
            <a:normAutofit/>
          </a:bodyPr>
          <a:lstStyle/>
          <a:p>
            <a:pPr marL="0" indent="0">
              <a:buNone/>
            </a:pPr>
            <a:r>
              <a:rPr lang="en-US" b="1" dirty="0">
                <a:latin typeface="Lucida Sans Unicode"/>
                <a:cs typeface="Lucida Sans Unicode"/>
              </a:rPr>
              <a:t>Description:  </a:t>
            </a:r>
            <a:r>
              <a:rPr lang="en-US" dirty="0">
                <a:latin typeface="Arial"/>
                <a:cs typeface="Lucida Sans Unicode"/>
              </a:rPr>
              <a:t>A medium-body red wine with silky tannins, vibraint plum and </a:t>
            </a:r>
            <a:r>
              <a:rPr lang="en-US" dirty="0" smtClean="0">
                <a:latin typeface="Arial"/>
                <a:cs typeface="Lucida Sans Unicode"/>
              </a:rPr>
              <a:t>red-cherry </a:t>
            </a:r>
            <a:r>
              <a:rPr lang="en-US" dirty="0">
                <a:latin typeface="Arial"/>
                <a:cs typeface="Lucida Sans Unicode"/>
              </a:rPr>
              <a:t>aromas backed up by black pepper and toffee notes.  Pairs with grilled meat, salmon, pastas in rich red sauces and ripe cheeses, such as Brie or Camembert.</a:t>
            </a:r>
          </a:p>
          <a:p>
            <a:pPr marL="0" indent="0">
              <a:buNone/>
            </a:pPr>
            <a:endParaRPr lang="en-US" dirty="0">
              <a:latin typeface="Arial"/>
              <a:cs typeface="Lucida Sans Unicode"/>
            </a:endParaRPr>
          </a:p>
          <a:p>
            <a:pPr marL="0" indent="0">
              <a:buNone/>
            </a:pPr>
            <a:r>
              <a:rPr lang="en-US" b="1" dirty="0">
                <a:latin typeface="Lucida Sans Unicode"/>
                <a:cs typeface="Lucida Sans Unicode"/>
              </a:rPr>
              <a:t>Awards: </a:t>
            </a:r>
            <a:r>
              <a:rPr lang="en-US" dirty="0">
                <a:latin typeface="Arial"/>
                <a:cs typeface="Lucida Sans Unicode"/>
              </a:rPr>
              <a:t>Best of Class and </a:t>
            </a:r>
          </a:p>
          <a:p>
            <a:pPr marL="0" indent="0">
              <a:buNone/>
            </a:pPr>
            <a:r>
              <a:rPr lang="en-US" b="1" dirty="0">
                <a:latin typeface="Arial"/>
                <a:cs typeface="Lucida Sans Unicode"/>
              </a:rPr>
              <a:t>Governor's Cup Winner 2019</a:t>
            </a:r>
            <a:endParaRPr lang="en-US" dirty="0">
              <a:latin typeface="Arial"/>
              <a:cs typeface="Lucida Sans Unicode"/>
            </a:endParaRPr>
          </a:p>
        </p:txBody>
      </p:sp>
      <p:pic>
        <p:nvPicPr>
          <p:cNvPr id="7" name="Picture 7" descr="A picture containing indoor, table, sitting, bottle&#10;&#10;Description generated with very high confidence">
            <a:extLst>
              <a:ext uri="{FF2B5EF4-FFF2-40B4-BE49-F238E27FC236}">
                <a16:creationId xmlns="" xmlns:a16="http://schemas.microsoft.com/office/drawing/2014/main" id="{91040BFB-8114-4841-B9DF-B6EB2AA23B9E}"/>
              </a:ext>
            </a:extLst>
          </p:cNvPr>
          <p:cNvPicPr>
            <a:picLocks noGrp="1" noChangeAspect="1"/>
          </p:cNvPicPr>
          <p:nvPr>
            <p:ph sz="quarter" idx="4"/>
          </p:nvPr>
        </p:nvPicPr>
        <p:blipFill>
          <a:blip r:embed="rId2" cstate="print"/>
          <a:stretch>
            <a:fillRect/>
          </a:stretch>
        </p:blipFill>
        <p:spPr>
          <a:xfrm>
            <a:off x="5187751" y="2362200"/>
            <a:ext cx="2956322" cy="3941763"/>
          </a:xfrm>
        </p:spPr>
      </p:pic>
    </p:spTree>
    <p:extLst>
      <p:ext uri="{BB962C8B-B14F-4D97-AF65-F5344CB8AC3E}">
        <p14:creationId xmlns="" xmlns:p14="http://schemas.microsoft.com/office/powerpoint/2010/main" val="252397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latin typeface="Batang" pitchFamily="18" charset="-127"/>
                <a:ea typeface="Batang" pitchFamily="18" charset="-127"/>
              </a:rPr>
              <a:t>Stone Hill Winery</a:t>
            </a:r>
          </a:p>
        </p:txBody>
      </p:sp>
      <p:sp>
        <p:nvSpPr>
          <p:cNvPr id="3" name="Content Placeholder 2"/>
          <p:cNvSpPr>
            <a:spLocks noGrp="1"/>
          </p:cNvSpPr>
          <p:nvPr>
            <p:ph sz="half" idx="1"/>
          </p:nvPr>
        </p:nvSpPr>
        <p:spPr/>
        <p:txBody>
          <a:bodyPr anchor="t">
            <a:normAutofit/>
          </a:bodyPr>
          <a:lstStyle/>
          <a:p>
            <a:pPr>
              <a:buNone/>
            </a:pPr>
            <a:r>
              <a:rPr lang="en-US" sz="2400"/>
              <a:t>	2015 Chambourcin</a:t>
            </a:r>
          </a:p>
          <a:p>
            <a:pPr>
              <a:buNone/>
            </a:pPr>
            <a:r>
              <a:rPr lang="en-US" sz="2400" dirty="0">
                <a:latin typeface="Cambria Math" pitchFamily="18" charset="0"/>
                <a:ea typeface="Cambria Math" pitchFamily="18" charset="0"/>
              </a:rPr>
              <a:t>   </a:t>
            </a:r>
            <a:r>
              <a:rPr lang="en-US" sz="2000" dirty="0">
                <a:latin typeface="Bookman Old Style" pitchFamily="18" charset="0"/>
                <a:ea typeface="Cambria Math" pitchFamily="18" charset="0"/>
              </a:rPr>
              <a:t>Missouri Dry Red Wine</a:t>
            </a:r>
          </a:p>
        </p:txBody>
      </p:sp>
      <p:sp>
        <p:nvSpPr>
          <p:cNvPr id="4" name="Content Placeholder 3"/>
          <p:cNvSpPr>
            <a:spLocks noGrp="1"/>
          </p:cNvSpPr>
          <p:nvPr>
            <p:ph sz="half" idx="2"/>
          </p:nvPr>
        </p:nvSpPr>
        <p:spPr/>
        <p:txBody>
          <a:bodyPr anchor="t">
            <a:normAutofit/>
          </a:bodyPr>
          <a:lstStyle/>
          <a:p>
            <a:pPr>
              <a:buNone/>
            </a:pPr>
            <a:r>
              <a:rPr lang="en-US" sz="1800" b="1" dirty="0"/>
              <a:t>Technical Information:</a:t>
            </a:r>
            <a:endParaRPr lang="en-US" sz="1800" dirty="0"/>
          </a:p>
          <a:p>
            <a:pPr>
              <a:buNone/>
            </a:pPr>
            <a:r>
              <a:rPr lang="en-US" sz="1800" b="1" dirty="0"/>
              <a:t>	</a:t>
            </a:r>
            <a:r>
              <a:rPr lang="en-US" sz="1800" dirty="0"/>
              <a:t>Alcohol   13.2%</a:t>
            </a:r>
          </a:p>
          <a:p>
            <a:pPr>
              <a:buNone/>
            </a:pPr>
            <a:r>
              <a:rPr lang="en-US" sz="1800" b="1" dirty="0"/>
              <a:t>	</a:t>
            </a:r>
            <a:r>
              <a:rPr lang="en-US" sz="1800" dirty="0"/>
              <a:t>Residual Sugar  .02%</a:t>
            </a:r>
          </a:p>
          <a:p>
            <a:pPr>
              <a:buNone/>
            </a:pPr>
            <a:endParaRPr lang="en-US" sz="1100" b="1" dirty="0"/>
          </a:p>
          <a:p>
            <a:pPr>
              <a:buNone/>
            </a:pPr>
            <a:r>
              <a:rPr lang="en-US" sz="1800" b="1" dirty="0"/>
              <a:t>Description:</a:t>
            </a:r>
            <a:r>
              <a:rPr lang="en-US" sz="1800" dirty="0"/>
              <a:t>  A medium-body red wine with soft tannins, vibrant black current and cherry aromas and a touch of toasty oak and black pepper.  Pairs perfectly with grilled meats, pastas in rich red sauces and ripe cheeses such as Brie or Camembert.</a:t>
            </a:r>
          </a:p>
          <a:p>
            <a:pPr>
              <a:buNone/>
            </a:pPr>
            <a:endParaRPr lang="en-US" sz="1100" b="1" dirty="0"/>
          </a:p>
          <a:p>
            <a:pPr>
              <a:buNone/>
            </a:pPr>
            <a:r>
              <a:rPr lang="en-US" sz="1800" b="1" dirty="0"/>
              <a:t>Awards: </a:t>
            </a:r>
            <a:r>
              <a:rPr lang="en-US" sz="1800" dirty="0"/>
              <a:t>Best of Class and </a:t>
            </a:r>
            <a:r>
              <a:rPr lang="en-US" sz="1800" b="1" i="1" dirty="0"/>
              <a:t>Governor’s Cup Winner</a:t>
            </a:r>
          </a:p>
          <a:p>
            <a:pPr>
              <a:buNone/>
            </a:pPr>
            <a:r>
              <a:rPr lang="en-US" sz="1800"/>
              <a:t>	2018 Missouri Wine Competition</a:t>
            </a:r>
            <a:endParaRPr lang="en-US" sz="1800" b="1"/>
          </a:p>
        </p:txBody>
      </p:sp>
      <p:pic>
        <p:nvPicPr>
          <p:cNvPr id="5" name="Picture 4" descr="stonehill2.jpg"/>
          <p:cNvPicPr>
            <a:picLocks noChangeAspect="1"/>
          </p:cNvPicPr>
          <p:nvPr/>
        </p:nvPicPr>
        <p:blipFill>
          <a:blip r:embed="rId3" cstate="print"/>
          <a:stretch>
            <a:fillRect/>
          </a:stretch>
        </p:blipFill>
        <p:spPr>
          <a:xfrm>
            <a:off x="381000" y="2438400"/>
            <a:ext cx="4019550" cy="4114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2F0BCC-C7E1-4F60-B47C-A2B858A72FA8}"/>
              </a:ext>
            </a:extLst>
          </p:cNvPr>
          <p:cNvSpPr>
            <a:spLocks noGrp="1"/>
          </p:cNvSpPr>
          <p:nvPr>
            <p:ph type="title"/>
          </p:nvPr>
        </p:nvSpPr>
        <p:spPr/>
        <p:txBody>
          <a:bodyPr>
            <a:normAutofit/>
          </a:bodyPr>
          <a:lstStyle/>
          <a:p>
            <a:pPr marL="54610" algn="ctr"/>
            <a:r>
              <a:rPr lang="en-US" sz="6000">
                <a:latin typeface="Book Antiqua"/>
              </a:rPr>
              <a:t>Stone Hill Winery</a:t>
            </a:r>
            <a:endParaRPr lang="en-US"/>
          </a:p>
        </p:txBody>
      </p:sp>
      <p:sp>
        <p:nvSpPr>
          <p:cNvPr id="3" name="Text Placeholder 2">
            <a:extLst>
              <a:ext uri="{FF2B5EF4-FFF2-40B4-BE49-F238E27FC236}">
                <a16:creationId xmlns="" xmlns:a16="http://schemas.microsoft.com/office/drawing/2014/main" id="{ABFF0C65-E59B-4D9E-970A-27AA6A4DF650}"/>
              </a:ext>
            </a:extLst>
          </p:cNvPr>
          <p:cNvSpPr>
            <a:spLocks noGrp="1"/>
          </p:cNvSpPr>
          <p:nvPr>
            <p:ph type="body" idx="1"/>
          </p:nvPr>
        </p:nvSpPr>
        <p:spPr/>
        <p:txBody>
          <a:bodyPr/>
          <a:lstStyle/>
          <a:p>
            <a:r>
              <a:rPr lang="en-US" sz="2800" dirty="0">
                <a:latin typeface="Lucida Sans Unicode"/>
                <a:cs typeface="Lucida Sans Unicode"/>
              </a:rPr>
              <a:t>2017  </a:t>
            </a:r>
            <a:r>
              <a:rPr lang="en-US" sz="3200" dirty="0">
                <a:latin typeface="Lucida Sans Unicode"/>
                <a:cs typeface="Lucida Sans Unicode"/>
              </a:rPr>
              <a:t>Norton </a:t>
            </a:r>
            <a:endParaRPr lang="en-US" sz="3200">
              <a:latin typeface="Lucida Sans Unicode"/>
              <a:cs typeface="Lucida Sans Unicode"/>
            </a:endParaRPr>
          </a:p>
          <a:p>
            <a:r>
              <a:rPr lang="en-US" sz="1200">
                <a:latin typeface="Lucida Sans Unicode"/>
                <a:cs typeface="Lucida Sans Unicode"/>
              </a:rPr>
              <a:t>                        Estate Bottled</a:t>
            </a:r>
            <a:endParaRPr lang="en-US" sz="3200" dirty="0">
              <a:latin typeface="Lucida Sans Unicode"/>
              <a:cs typeface="Lucida Sans Unicode"/>
            </a:endParaRPr>
          </a:p>
        </p:txBody>
      </p:sp>
      <p:sp>
        <p:nvSpPr>
          <p:cNvPr id="4" name="Text Placeholder 3">
            <a:extLst>
              <a:ext uri="{FF2B5EF4-FFF2-40B4-BE49-F238E27FC236}">
                <a16:creationId xmlns="" xmlns:a16="http://schemas.microsoft.com/office/drawing/2014/main" id="{CFD9F40A-F47F-4FF9-92CB-0BCB463465D0}"/>
              </a:ext>
            </a:extLst>
          </p:cNvPr>
          <p:cNvSpPr>
            <a:spLocks noGrp="1"/>
          </p:cNvSpPr>
          <p:nvPr>
            <p:ph type="body" sz="half" idx="3"/>
          </p:nvPr>
        </p:nvSpPr>
        <p:spPr>
          <a:xfrm>
            <a:off x="5075331" y="1467878"/>
            <a:ext cx="4028328" cy="478398"/>
          </a:xfrm>
        </p:spPr>
        <p:txBody>
          <a:bodyPr/>
          <a:lstStyle/>
          <a:p>
            <a:r>
              <a:rPr lang="en-US">
                <a:latin typeface="Lucida Sans Unicode"/>
                <a:cs typeface="Lucida Sans Unicode"/>
              </a:rPr>
              <a:t>Alcohol:    13.2% </a:t>
            </a:r>
          </a:p>
        </p:txBody>
      </p:sp>
      <p:sp>
        <p:nvSpPr>
          <p:cNvPr id="5" name="Content Placeholder 4">
            <a:extLst>
              <a:ext uri="{FF2B5EF4-FFF2-40B4-BE49-F238E27FC236}">
                <a16:creationId xmlns="" xmlns:a16="http://schemas.microsoft.com/office/drawing/2014/main" id="{D5F81ADA-0AE7-4F74-B6CF-5C7C4BE9BE9A}"/>
              </a:ext>
            </a:extLst>
          </p:cNvPr>
          <p:cNvSpPr>
            <a:spLocks noGrp="1"/>
          </p:cNvSpPr>
          <p:nvPr>
            <p:ph sz="quarter" idx="2"/>
          </p:nvPr>
        </p:nvSpPr>
        <p:spPr>
          <a:xfrm>
            <a:off x="457200" y="2362200"/>
            <a:ext cx="4040188" cy="4183810"/>
          </a:xfrm>
        </p:spPr>
        <p:txBody>
          <a:bodyPr lIns="91440" anchor="t">
            <a:normAutofit/>
          </a:bodyPr>
          <a:lstStyle/>
          <a:p>
            <a:pPr marL="0" indent="0">
              <a:buNone/>
            </a:pPr>
            <a:r>
              <a:rPr lang="en-US" b="1"/>
              <a:t>Description:</a:t>
            </a:r>
            <a:endParaRPr lang="en-US"/>
          </a:p>
          <a:p>
            <a:pPr marL="0" indent="0">
              <a:buNone/>
            </a:pPr>
            <a:r>
              <a:rPr lang="en-US" dirty="0">
                <a:latin typeface="Century Gothic"/>
              </a:rPr>
              <a:t>Ripe supple tannins, intense blackberry flavors, violets and spicy oak overtones are distinctive of this robust, deeply-colored, dry red wine.   Pairs with red meat, </a:t>
            </a:r>
            <a:r>
              <a:rPr lang="en-US">
                <a:latin typeface="Century Gothic"/>
              </a:rPr>
              <a:t>spicy and full-flavored </a:t>
            </a:r>
            <a:r>
              <a:rPr lang="en-US" dirty="0">
                <a:latin typeface="Century Gothic"/>
              </a:rPr>
              <a:t>foods.</a:t>
            </a:r>
          </a:p>
          <a:p>
            <a:endParaRPr lang="en-US" dirty="0">
              <a:latin typeface="Century Gothic"/>
            </a:endParaRPr>
          </a:p>
          <a:p>
            <a:pPr marL="0" indent="0">
              <a:buNone/>
            </a:pPr>
            <a:r>
              <a:rPr lang="en-US" b="1">
                <a:latin typeface="Rockwell"/>
              </a:rPr>
              <a:t>Awards: </a:t>
            </a:r>
            <a:r>
              <a:rPr lang="en-US" b="1" dirty="0">
                <a:latin typeface="Century Gothic"/>
              </a:rPr>
              <a:t> </a:t>
            </a:r>
            <a:r>
              <a:rPr lang="en-US">
                <a:latin typeface="Century Gothic"/>
              </a:rPr>
              <a:t>Gold Medal 2019</a:t>
            </a:r>
          </a:p>
          <a:p>
            <a:pPr marL="0" indent="0">
              <a:buNone/>
            </a:pPr>
            <a:r>
              <a:rPr lang="en-US" b="1">
                <a:latin typeface="Century Gothic"/>
              </a:rPr>
              <a:t>          C.V.Riley Award 2019</a:t>
            </a:r>
            <a:endParaRPr lang="en-US" dirty="0">
              <a:latin typeface="Century Gothic"/>
            </a:endParaRPr>
          </a:p>
        </p:txBody>
      </p:sp>
      <p:pic>
        <p:nvPicPr>
          <p:cNvPr id="7" name="Picture 7" descr="A bottle of wine and a glass of beer on a table&#10;&#10;Description generated with very high confidence">
            <a:extLst>
              <a:ext uri="{FF2B5EF4-FFF2-40B4-BE49-F238E27FC236}">
                <a16:creationId xmlns="" xmlns:a16="http://schemas.microsoft.com/office/drawing/2014/main" id="{8FC84188-47D8-4A6C-961B-6923AE20783C}"/>
              </a:ext>
            </a:extLst>
          </p:cNvPr>
          <p:cNvPicPr>
            <a:picLocks noGrp="1" noChangeAspect="1"/>
          </p:cNvPicPr>
          <p:nvPr>
            <p:ph sz="quarter" idx="4"/>
          </p:nvPr>
        </p:nvPicPr>
        <p:blipFill>
          <a:blip r:embed="rId2" cstate="print"/>
          <a:stretch>
            <a:fillRect/>
          </a:stretch>
        </p:blipFill>
        <p:spPr>
          <a:xfrm>
            <a:off x="5187751" y="2362200"/>
            <a:ext cx="2956322" cy="3941763"/>
          </a:xfrm>
        </p:spPr>
      </p:pic>
    </p:spTree>
    <p:extLst>
      <p:ext uri="{BB962C8B-B14F-4D97-AF65-F5344CB8AC3E}">
        <p14:creationId xmlns="" xmlns:p14="http://schemas.microsoft.com/office/powerpoint/2010/main" val="367612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a:latin typeface="FrankRuehl" pitchFamily="34" charset="-79"/>
                <a:cs typeface="FrankRuehl" pitchFamily="34" charset="-79"/>
              </a:rPr>
              <a:t>Augusta Winery</a:t>
            </a:r>
          </a:p>
        </p:txBody>
      </p:sp>
      <p:sp>
        <p:nvSpPr>
          <p:cNvPr id="6" name="Content Placeholder 5"/>
          <p:cNvSpPr>
            <a:spLocks noGrp="1"/>
          </p:cNvSpPr>
          <p:nvPr>
            <p:ph sz="half" idx="2"/>
          </p:nvPr>
        </p:nvSpPr>
        <p:spPr/>
        <p:txBody>
          <a:bodyPr>
            <a:normAutofit lnSpcReduction="10000"/>
          </a:bodyPr>
          <a:lstStyle/>
          <a:p>
            <a:pPr>
              <a:buNone/>
            </a:pPr>
            <a:r>
              <a:rPr lang="en-US" sz="1800" b="1" dirty="0"/>
              <a:t>Technical Information: </a:t>
            </a:r>
            <a:r>
              <a:rPr lang="en-US" sz="1800" i="1" dirty="0"/>
              <a:t> </a:t>
            </a:r>
          </a:p>
          <a:p>
            <a:pPr>
              <a:buNone/>
            </a:pPr>
            <a:r>
              <a:rPr lang="en-US" sz="1800" dirty="0"/>
              <a:t>	Alcohol 13%</a:t>
            </a:r>
          </a:p>
          <a:p>
            <a:pPr>
              <a:buNone/>
            </a:pPr>
            <a:r>
              <a:rPr lang="en-US" sz="1800" dirty="0"/>
              <a:t>	Residual Sugar  .5%</a:t>
            </a:r>
          </a:p>
          <a:p>
            <a:pPr>
              <a:buNone/>
            </a:pPr>
            <a:endParaRPr lang="en-US" sz="1100" dirty="0"/>
          </a:p>
          <a:p>
            <a:pPr>
              <a:buNone/>
            </a:pPr>
            <a:r>
              <a:rPr lang="en-US" sz="1800" b="1" dirty="0"/>
              <a:t>Description:  </a:t>
            </a:r>
            <a:r>
              <a:rPr lang="en-US" sz="1800" dirty="0"/>
              <a:t>This Dry Wine is aged in Missouri</a:t>
            </a:r>
            <a:r>
              <a:rPr lang="en-US" sz="1800" i="1" dirty="0"/>
              <a:t> </a:t>
            </a:r>
            <a:r>
              <a:rPr lang="en-US" sz="1800" dirty="0"/>
              <a:t>Oak barrels, making it the quintessential American wine.  The bouquet is sweet black cherry, cassis, and raspberry with a hint of vanilla.  The taste is rich with berry fruit, jam, cassis and hints of chocolate.  Perfect with most red meats and soft cheeses.</a:t>
            </a:r>
          </a:p>
          <a:p>
            <a:pPr>
              <a:buNone/>
            </a:pPr>
            <a:endParaRPr lang="en-US" sz="1100" dirty="0"/>
          </a:p>
          <a:p>
            <a:pPr>
              <a:buNone/>
            </a:pPr>
            <a:r>
              <a:rPr lang="en-US" sz="1800" b="1" dirty="0"/>
              <a:t>Awards:  </a:t>
            </a:r>
            <a:r>
              <a:rPr lang="en-US" sz="1800" dirty="0"/>
              <a:t>Gold Medal and C V Riley Award 2018 Missouri Wine Competition</a:t>
            </a:r>
            <a:endParaRPr lang="en-US" sz="1800" b="1" dirty="0"/>
          </a:p>
          <a:p>
            <a:pPr>
              <a:buNone/>
            </a:pPr>
            <a:endParaRPr lang="en-US" dirty="0"/>
          </a:p>
        </p:txBody>
      </p:sp>
      <p:sp>
        <p:nvSpPr>
          <p:cNvPr id="7" name="Content Placeholder 6"/>
          <p:cNvSpPr>
            <a:spLocks noGrp="1"/>
          </p:cNvSpPr>
          <p:nvPr>
            <p:ph sz="half" idx="1"/>
          </p:nvPr>
        </p:nvSpPr>
        <p:spPr/>
        <p:txBody>
          <a:bodyPr>
            <a:normAutofit lnSpcReduction="10000"/>
          </a:bodyPr>
          <a:lstStyle/>
          <a:p>
            <a:pPr algn="ctr">
              <a:buNone/>
            </a:pPr>
            <a:r>
              <a:rPr lang="en-US" b="1" dirty="0"/>
              <a:t>2016 Norton</a:t>
            </a:r>
          </a:p>
          <a:p>
            <a:pPr algn="ctr">
              <a:buNone/>
            </a:pPr>
            <a:r>
              <a:rPr lang="en-US" sz="2400" i="1" dirty="0"/>
              <a:t>Estate Bottled</a:t>
            </a:r>
          </a:p>
          <a:p>
            <a:pPr algn="ctr">
              <a:buNone/>
            </a:pPr>
            <a:endParaRPr lang="en-US" sz="2400" dirty="0"/>
          </a:p>
          <a:p>
            <a:pPr algn="ctr">
              <a:buNone/>
            </a:pPr>
            <a:endParaRPr lang="en-US" sz="2400" dirty="0"/>
          </a:p>
          <a:p>
            <a:pPr algn="ctr">
              <a:buNone/>
            </a:pPr>
            <a:endParaRPr lang="en-US" sz="2400" b="1" dirty="0"/>
          </a:p>
        </p:txBody>
      </p:sp>
      <p:pic>
        <p:nvPicPr>
          <p:cNvPr id="8" name="Picture 7" descr="augusta-winery.jpg"/>
          <p:cNvPicPr>
            <a:picLocks noChangeAspect="1"/>
          </p:cNvPicPr>
          <p:nvPr/>
        </p:nvPicPr>
        <p:blipFill>
          <a:blip r:embed="rId2" cstate="print"/>
          <a:stretch>
            <a:fillRect/>
          </a:stretch>
        </p:blipFill>
        <p:spPr>
          <a:xfrm>
            <a:off x="457200" y="2819400"/>
            <a:ext cx="4038600" cy="3352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610" algn="ctr"/>
            <a:r>
              <a:rPr lang="en-US" sz="2000"/>
              <a:t>Category #3</a:t>
            </a:r>
            <a:r>
              <a:rPr lang="en-US" sz="2000" dirty="0"/>
              <a:t/>
            </a:r>
            <a:br>
              <a:rPr lang="en-US" sz="2000" dirty="0"/>
            </a:br>
            <a:r>
              <a:rPr lang="en-US" sz="4800"/>
              <a:t>Port Style Wine</a:t>
            </a:r>
            <a:endParaRPr lang="en-US" sz="2000"/>
          </a:p>
        </p:txBody>
      </p:sp>
      <p:pic>
        <p:nvPicPr>
          <p:cNvPr id="4" name="Picture 3" descr="port3.jpg"/>
          <p:cNvPicPr>
            <a:picLocks noChangeAspect="1"/>
          </p:cNvPicPr>
          <p:nvPr/>
        </p:nvPicPr>
        <p:blipFill>
          <a:blip r:embed="rId2" cstate="print"/>
          <a:stretch>
            <a:fillRect/>
          </a:stretch>
        </p:blipFill>
        <p:spPr>
          <a:xfrm>
            <a:off x="910354" y="1600199"/>
            <a:ext cx="7243046" cy="480037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4610" algn="ctr"/>
            <a:r>
              <a:rPr lang="en-US" dirty="0"/>
              <a:t> Judges for the 2019</a:t>
            </a:r>
            <a:br>
              <a:rPr lang="en-US" dirty="0"/>
            </a:br>
            <a:r>
              <a:rPr lang="en-US" dirty="0"/>
              <a:t>Missouri Wine Competition  </a:t>
            </a:r>
          </a:p>
        </p:txBody>
      </p:sp>
      <p:sp>
        <p:nvSpPr>
          <p:cNvPr id="3" name="Content Placeholder 2"/>
          <p:cNvSpPr>
            <a:spLocks noGrp="1"/>
          </p:cNvSpPr>
          <p:nvPr>
            <p:ph idx="1"/>
          </p:nvPr>
        </p:nvSpPr>
        <p:spPr>
          <a:xfrm>
            <a:off x="457200" y="1565554"/>
            <a:ext cx="8229600" cy="4963905"/>
          </a:xfrm>
        </p:spPr>
        <p:txBody>
          <a:bodyPr anchor="t">
            <a:normAutofit lnSpcReduction="10000"/>
          </a:bodyPr>
          <a:lstStyle/>
          <a:p>
            <a:r>
              <a:rPr lang="en-US" sz="2800" dirty="0"/>
              <a:t>Glenn </a:t>
            </a:r>
            <a:r>
              <a:rPr lang="en-US" sz="2800" err="1"/>
              <a:t>Bardgett</a:t>
            </a:r>
            <a:r>
              <a:rPr lang="en-US" sz="2800" dirty="0"/>
              <a:t>, </a:t>
            </a:r>
            <a:r>
              <a:rPr lang="en-US" sz="1800" dirty="0"/>
              <a:t>Wine Director, Annie Gunn’s Restaurant, </a:t>
            </a:r>
            <a:r>
              <a:rPr lang="en-US" sz="1800" err="1"/>
              <a:t>StL</a:t>
            </a:r>
            <a:r>
              <a:rPr lang="en-US" sz="1800" dirty="0"/>
              <a:t>, MO</a:t>
            </a:r>
          </a:p>
          <a:p>
            <a:r>
              <a:rPr lang="en-US" sz="2800" dirty="0"/>
              <a:t>Bob Foster, </a:t>
            </a:r>
            <a:r>
              <a:rPr lang="en-US" sz="1800" dirty="0"/>
              <a:t>Wine Writer, San Diego, CA</a:t>
            </a:r>
          </a:p>
          <a:p>
            <a:r>
              <a:rPr lang="en-US" sz="2800" dirty="0"/>
              <a:t>Doug Frost, </a:t>
            </a:r>
            <a:r>
              <a:rPr lang="en-US" sz="1800" dirty="0"/>
              <a:t>Master Sommelier &amp; Master of Wine, Kansas City, MO</a:t>
            </a:r>
          </a:p>
          <a:p>
            <a:r>
              <a:rPr lang="en-US" sz="2800" dirty="0"/>
              <a:t>Catherine Neville, </a:t>
            </a:r>
            <a:r>
              <a:rPr lang="en-US" sz="1800" dirty="0"/>
              <a:t>Publisher, Feast Magazine, St. Louis, MO</a:t>
            </a:r>
          </a:p>
          <a:p>
            <a:r>
              <a:rPr lang="en-US" sz="2800" dirty="0"/>
              <a:t>Andrew Stover, </a:t>
            </a:r>
            <a:r>
              <a:rPr lang="en-US" sz="1800" dirty="0"/>
              <a:t>ISG Certified Sommelier/The Grape American </a:t>
            </a:r>
            <a:r>
              <a:rPr lang="en-US" sz="1800" err="1"/>
              <a:t>Roadtrip</a:t>
            </a:r>
            <a:r>
              <a:rPr lang="en-US" sz="1800" dirty="0"/>
              <a:t>, Washington D.C.</a:t>
            </a:r>
          </a:p>
          <a:p>
            <a:r>
              <a:rPr lang="en-US" sz="2800" dirty="0"/>
              <a:t>Patricia Wamhoff, </a:t>
            </a:r>
            <a:r>
              <a:rPr lang="en-US" sz="1800" dirty="0"/>
              <a:t> Advanced Sommelier &amp; Certified Wine Educator, St. Louis, MO</a:t>
            </a:r>
          </a:p>
          <a:p>
            <a:r>
              <a:rPr lang="en-US" sz="2800" dirty="0"/>
              <a:t>Jonathan Parker, </a:t>
            </a:r>
            <a:r>
              <a:rPr lang="en-US" sz="1800" dirty="0"/>
              <a:t>Wine Retailer – Parkers Table</a:t>
            </a:r>
          </a:p>
          <a:p>
            <a:r>
              <a:rPr lang="en-US" sz="2800" dirty="0"/>
              <a:t>Michelle Meyer, </a:t>
            </a:r>
            <a:r>
              <a:rPr lang="en-US" sz="1800" dirty="0"/>
              <a:t>Winemaker, Holy-Field Vineyard &amp; Winery</a:t>
            </a:r>
          </a:p>
          <a:p>
            <a:r>
              <a:rPr lang="en-US" sz="2800" dirty="0"/>
              <a:t>Linda McGovern, </a:t>
            </a:r>
            <a:r>
              <a:rPr lang="en-US" sz="1800"/>
              <a:t>Director, St. Louis Chapter of *Chaine des </a:t>
            </a:r>
            <a:r>
              <a:rPr lang="en-US" sz="1800" err="1"/>
              <a:t>Rotisseurs</a:t>
            </a:r>
            <a:endParaRPr lang="en-US" sz="1800"/>
          </a:p>
          <a:p>
            <a:pPr>
              <a:buNone/>
            </a:pPr>
            <a:endParaRPr lang="en-US" sz="2000"/>
          </a:p>
          <a:p>
            <a:pPr>
              <a:buNone/>
            </a:pPr>
            <a:r>
              <a:rPr lang="en-US" sz="2000"/>
              <a:t>Industry Judge:   </a:t>
            </a:r>
            <a:r>
              <a:rPr lang="en-US" sz="2800"/>
              <a:t>Mark </a:t>
            </a:r>
            <a:r>
              <a:rPr lang="en-US" sz="2800" err="1"/>
              <a:t>Baehmann</a:t>
            </a:r>
            <a:r>
              <a:rPr lang="en-US" sz="2800" dirty="0"/>
              <a:t>, </a:t>
            </a:r>
            <a:r>
              <a:rPr lang="en-US" sz="1800" dirty="0"/>
              <a:t>Winemaker, Wild Sun Winery</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Lucida Handwriting" pitchFamily="66" charset="0"/>
              </a:rPr>
              <a:t>Adam </a:t>
            </a:r>
            <a:r>
              <a:rPr lang="en-US" b="1" dirty="0" err="1">
                <a:latin typeface="Lucida Handwriting" pitchFamily="66" charset="0"/>
              </a:rPr>
              <a:t>Puchta</a:t>
            </a:r>
            <a:r>
              <a:rPr lang="en-US" b="1" dirty="0">
                <a:latin typeface="Lucida Handwriting" pitchFamily="66" charset="0"/>
              </a:rPr>
              <a:t> Winery</a:t>
            </a:r>
          </a:p>
        </p:txBody>
      </p:sp>
      <p:sp>
        <p:nvSpPr>
          <p:cNvPr id="3" name="Content Placeholder 2"/>
          <p:cNvSpPr>
            <a:spLocks noGrp="1"/>
          </p:cNvSpPr>
          <p:nvPr>
            <p:ph sz="half" idx="1"/>
          </p:nvPr>
        </p:nvSpPr>
        <p:spPr/>
        <p:txBody>
          <a:bodyPr anchor="t">
            <a:normAutofit/>
          </a:bodyPr>
          <a:lstStyle/>
          <a:p>
            <a:pPr algn="ctr">
              <a:buNone/>
            </a:pPr>
            <a:r>
              <a:rPr lang="en-US" b="1" dirty="0"/>
              <a:t>NV Signature Port</a:t>
            </a:r>
          </a:p>
          <a:p>
            <a:pPr algn="ctr">
              <a:buNone/>
            </a:pPr>
            <a:endParaRPr lang="en-US" b="1" dirty="0"/>
          </a:p>
          <a:p>
            <a:pPr>
              <a:buNone/>
            </a:pPr>
            <a:r>
              <a:rPr lang="en-US" sz="1800" b="1" dirty="0"/>
              <a:t>Technical Information: </a:t>
            </a:r>
          </a:p>
          <a:p>
            <a:pPr>
              <a:buNone/>
            </a:pPr>
            <a:r>
              <a:rPr lang="en-US" sz="1800" b="1" dirty="0"/>
              <a:t>	</a:t>
            </a:r>
            <a:r>
              <a:rPr lang="en-US" sz="1800" dirty="0"/>
              <a:t>Alcohol 17%</a:t>
            </a:r>
          </a:p>
          <a:p>
            <a:pPr>
              <a:buNone/>
            </a:pPr>
            <a:r>
              <a:rPr lang="en-US" sz="1800" b="1" dirty="0"/>
              <a:t>	</a:t>
            </a:r>
          </a:p>
          <a:p>
            <a:pPr>
              <a:buNone/>
            </a:pPr>
            <a:r>
              <a:rPr lang="en-US" sz="1800" b="1" dirty="0"/>
              <a:t>Description: </a:t>
            </a:r>
            <a:r>
              <a:rPr lang="en-US" sz="1800" dirty="0"/>
              <a:t> Exhibits the style of Ruby character Ports known for their rich and fruity quality.  An emphasis on ripeness, depth and smoothness, it pairs well with dark chocolate desserts.</a:t>
            </a:r>
          </a:p>
          <a:p>
            <a:pPr>
              <a:buNone/>
            </a:pPr>
            <a:endParaRPr lang="en-US" sz="1800" b="1" dirty="0"/>
          </a:p>
          <a:p>
            <a:pPr>
              <a:buNone/>
            </a:pPr>
            <a:r>
              <a:rPr lang="en-US" sz="1800" b="1" dirty="0"/>
              <a:t>Awards:  </a:t>
            </a:r>
            <a:r>
              <a:rPr lang="en-US" sz="1800"/>
              <a:t>Gold Medal 2018 &amp; 2019</a:t>
            </a:r>
            <a:endParaRPr lang="en-US" sz="1800" b="1" dirty="0"/>
          </a:p>
          <a:p>
            <a:pPr>
              <a:buNone/>
            </a:pPr>
            <a:r>
              <a:rPr lang="en-US" sz="1800"/>
              <a:t>                 Best in Class 2019</a:t>
            </a:r>
            <a:endParaRPr lang="en-US" sz="1800" b="1" dirty="0"/>
          </a:p>
          <a:p>
            <a:pPr>
              <a:buNone/>
            </a:pPr>
            <a:r>
              <a:rPr lang="en-US" sz="1800"/>
              <a:t>            Missouri </a:t>
            </a:r>
            <a:r>
              <a:rPr lang="en-US" sz="1800" dirty="0"/>
              <a:t>Wine Competition</a:t>
            </a:r>
            <a:endParaRPr lang="en-US" sz="1800" b="1"/>
          </a:p>
        </p:txBody>
      </p:sp>
      <p:pic>
        <p:nvPicPr>
          <p:cNvPr id="11" name="Content Placeholder 10" descr="Adampuchtaport.html"/>
          <p:cNvPicPr>
            <a:picLocks noGrp="1" noChangeAspect="1"/>
          </p:cNvPicPr>
          <p:nvPr>
            <p:ph sz="half" idx="2"/>
          </p:nvPr>
        </p:nvPicPr>
        <p:blipFill>
          <a:blip r:embed="rId3" cstate="print"/>
          <a:stretch>
            <a:fillRect/>
          </a:stretch>
        </p:blipFill>
        <p:spPr>
          <a:xfrm>
            <a:off x="5051085" y="1646238"/>
            <a:ext cx="3232830" cy="452596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CEF51F-9D77-468C-A518-746CD73F06F6}"/>
              </a:ext>
            </a:extLst>
          </p:cNvPr>
          <p:cNvSpPr>
            <a:spLocks noGrp="1"/>
          </p:cNvSpPr>
          <p:nvPr>
            <p:ph type="title"/>
          </p:nvPr>
        </p:nvSpPr>
        <p:spPr/>
        <p:txBody>
          <a:bodyPr>
            <a:normAutofit/>
          </a:bodyPr>
          <a:lstStyle/>
          <a:p>
            <a:pPr marL="54610" algn="ctr"/>
            <a:r>
              <a:rPr lang="en-US" sz="6000" b="1">
                <a:latin typeface="Lucida Handwriting"/>
                <a:cs typeface="FrankRuehl"/>
              </a:rPr>
              <a:t>Augusta Winery</a:t>
            </a:r>
            <a:endParaRPr lang="en-US">
              <a:latin typeface="Lucida Handwriting"/>
              <a:cs typeface="FrankRuehl"/>
            </a:endParaRPr>
          </a:p>
        </p:txBody>
      </p:sp>
      <p:pic>
        <p:nvPicPr>
          <p:cNvPr id="7" name="Picture 7" descr="A screenshot of a cell phone&#10;&#10;Description generated with very high confidence">
            <a:extLst>
              <a:ext uri="{FF2B5EF4-FFF2-40B4-BE49-F238E27FC236}">
                <a16:creationId xmlns="" xmlns:a16="http://schemas.microsoft.com/office/drawing/2014/main" id="{A57DF4C1-CD52-4EB9-A771-9694D98E7C61}"/>
              </a:ext>
            </a:extLst>
          </p:cNvPr>
          <p:cNvPicPr>
            <a:picLocks noGrp="1" noChangeAspect="1"/>
          </p:cNvPicPr>
          <p:nvPr>
            <p:ph sz="half" idx="1"/>
          </p:nvPr>
        </p:nvPicPr>
        <p:blipFill>
          <a:blip r:embed="rId2" cstate="print"/>
          <a:stretch>
            <a:fillRect/>
          </a:stretch>
        </p:blipFill>
        <p:spPr>
          <a:xfrm>
            <a:off x="698875" y="1740049"/>
            <a:ext cx="3501462" cy="4633856"/>
          </a:xfrm>
        </p:spPr>
      </p:pic>
      <p:pic>
        <p:nvPicPr>
          <p:cNvPr id="11" name="Picture 11" descr="A screenshot of text&#10;&#10;Description generated with very high confidence">
            <a:extLst>
              <a:ext uri="{FF2B5EF4-FFF2-40B4-BE49-F238E27FC236}">
                <a16:creationId xmlns="" xmlns:a16="http://schemas.microsoft.com/office/drawing/2014/main" id="{8ACAB5DC-4A66-42F6-992F-B9047F8C1B08}"/>
              </a:ext>
            </a:extLst>
          </p:cNvPr>
          <p:cNvPicPr>
            <a:picLocks noGrp="1" noChangeAspect="1"/>
          </p:cNvPicPr>
          <p:nvPr>
            <p:ph sz="half" idx="2"/>
          </p:nvPr>
        </p:nvPicPr>
        <p:blipFill>
          <a:blip r:embed="rId3" cstate="print"/>
          <a:stretch>
            <a:fillRect/>
          </a:stretch>
        </p:blipFill>
        <p:spPr>
          <a:xfrm>
            <a:off x="4648200" y="2159000"/>
            <a:ext cx="4038600" cy="3500120"/>
          </a:xfrm>
        </p:spPr>
      </p:pic>
    </p:spTree>
    <p:extLst>
      <p:ext uri="{BB962C8B-B14F-4D97-AF65-F5344CB8AC3E}">
        <p14:creationId xmlns="" xmlns:p14="http://schemas.microsoft.com/office/powerpoint/2010/main" val="955866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1umxr42i431b12q15w1mshni-wpengine.netdna-ssl.com/wp-content/uploads/2016/03/jim-betty.png"/>
          <p:cNvPicPr>
            <a:picLocks noChangeAspect="1" noChangeArrowheads="1"/>
          </p:cNvPicPr>
          <p:nvPr/>
        </p:nvPicPr>
        <p:blipFill>
          <a:blip r:embed="rId2" cstate="print"/>
          <a:srcRect/>
          <a:stretch>
            <a:fillRect/>
          </a:stretch>
        </p:blipFill>
        <p:spPr bwMode="auto">
          <a:xfrm>
            <a:off x="936812" y="340659"/>
            <a:ext cx="4333875" cy="1676400"/>
          </a:xfrm>
          <a:prstGeom prst="rect">
            <a:avLst/>
          </a:prstGeom>
          <a:noFill/>
        </p:spPr>
      </p:pic>
      <p:pic>
        <p:nvPicPr>
          <p:cNvPr id="1028" name="Picture 4" descr="https://1umxr42i431b12q15w1mshni-wpengine.netdna-ssl.com/wp-content/uploads/2016/03/stone-hill-winery-logo-hires.jpg"/>
          <p:cNvPicPr>
            <a:picLocks noChangeAspect="1" noChangeArrowheads="1"/>
          </p:cNvPicPr>
          <p:nvPr/>
        </p:nvPicPr>
        <p:blipFill>
          <a:blip r:embed="rId3" cstate="print"/>
          <a:srcRect/>
          <a:stretch>
            <a:fillRect/>
          </a:stretch>
        </p:blipFill>
        <p:spPr bwMode="auto">
          <a:xfrm>
            <a:off x="1066800" y="2151924"/>
            <a:ext cx="7089775" cy="4420980"/>
          </a:xfrm>
          <a:prstGeom prst="rect">
            <a:avLst/>
          </a:prstGeom>
          <a:noFill/>
        </p:spPr>
      </p:pic>
      <p:sp>
        <p:nvSpPr>
          <p:cNvPr id="2" name="TextBox 1">
            <a:extLst>
              <a:ext uri="{FF2B5EF4-FFF2-40B4-BE49-F238E27FC236}">
                <a16:creationId xmlns="" xmlns:a16="http://schemas.microsoft.com/office/drawing/2014/main" id="{CCE1631E-4006-4670-B60C-39C1B7CBF4D8}"/>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6" name="TextBox 5">
            <a:extLst>
              <a:ext uri="{FF2B5EF4-FFF2-40B4-BE49-F238E27FC236}">
                <a16:creationId xmlns="" xmlns:a16="http://schemas.microsoft.com/office/drawing/2014/main" id="{64388D86-E812-4428-8CA4-4A5A20D2E14E}"/>
              </a:ext>
            </a:extLst>
          </p:cNvPr>
          <p:cNvSpPr txBox="1"/>
          <p:nvPr/>
        </p:nvSpPr>
        <p:spPr>
          <a:xfrm>
            <a:off x="5788959" y="57150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Memoriam</a:t>
            </a:r>
          </a:p>
          <a:p>
            <a:r>
              <a:rPr lang="en-US"/>
              <a:t>L. James Held</a:t>
            </a:r>
          </a:p>
          <a:p>
            <a:r>
              <a:rPr lang="en-US"/>
              <a:t>October 7, 1933 – November 8, 2019</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D2455F6-5FFB-44A0-AECC-D412D3FD0380}"/>
              </a:ext>
            </a:extLst>
          </p:cNvPr>
          <p:cNvSpPr txBox="1"/>
          <p:nvPr/>
        </p:nvSpPr>
        <p:spPr>
          <a:xfrm>
            <a:off x="753035" y="524435"/>
            <a:ext cx="754379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666666"/>
                </a:solidFill>
                <a:latin typeface="Rockwell"/>
              </a:rPr>
              <a:t> </a:t>
            </a:r>
            <a:r>
              <a:rPr lang="en-US" dirty="0">
                <a:latin typeface="Rockwell"/>
              </a:rPr>
              <a:t>Jim and Betty owned Stone Hill Winery, which they re-opened in 1965. A farmer with no prior experience operating a winery, Jim moved his family onto the property with a vision to restore the winery back to its pre-Prohibition glory. By the time Jim retired in 2011, Stone Hill produced more than 260,000 gallons of wine annually, employed more than 100 Missouri residents and contributed more than $9 million to the state’s economy each year. Jim lobbied the State to change Prohibition-era laws, resurrected the Norton grape and developed a partnership with MU’s College of Agriculture, Food and Natural Resources to offer an academic program in viticulture and enology. Jim’s contributions have been recognized throughout the past four decades. In 1982 President Ronald Reagan awarded Stone Hill Winery Missouri’s Small Business of the Year; in 1988 Jim and Betty received the first Hall of Fame Award from the Missouri D</a:t>
            </a:r>
            <a:r>
              <a:rPr lang="en-US" dirty="0">
                <a:latin typeface="Helvetica Neue"/>
              </a:rPr>
              <a:t>i</a:t>
            </a:r>
            <a:r>
              <a:rPr lang="en-US" dirty="0">
                <a:latin typeface="Rockwell"/>
              </a:rPr>
              <a:t>vision of Tourism; in 1995 he and Betty were named Wine Growing Family of the Year at the Wineries Unlimited 20th</a:t>
            </a:r>
            <a:r>
              <a:rPr lang="en-US" dirty="0">
                <a:latin typeface="Helvetica Neue"/>
              </a:rPr>
              <a:t> </a:t>
            </a:r>
            <a:r>
              <a:rPr lang="en-US" dirty="0">
                <a:latin typeface="Rockwell"/>
              </a:rPr>
              <a:t>anniversary</a:t>
            </a:r>
            <a:r>
              <a:rPr lang="en-US" dirty="0">
                <a:ea typeface="+mn-lt"/>
                <a:cs typeface="+mn-lt"/>
              </a:rPr>
              <a:t> and also the Blue Chip Enterprise Initiative Award for entrepreneurship in America; in 1997 the Department of Agriculture’s Missouri Grape and Wine Program gave Jim the Pioneer Award; and in 2014 the University of Missouri bestowed on Jim an Honorary Doctorate of Laws Degree for his contributions to the industry </a:t>
            </a:r>
            <a:r>
              <a:rPr lang="en-US">
                <a:ea typeface="+mn-lt"/>
                <a:cs typeface="+mn-lt"/>
              </a:rPr>
              <a:t>and his community. </a:t>
            </a:r>
            <a:endParaRPr lang="en-US">
              <a:solidFill>
                <a:schemeClr val="bg1"/>
              </a:solidFill>
            </a:endParaRPr>
          </a:p>
        </p:txBody>
      </p:sp>
    </p:spTree>
    <p:extLst>
      <p:ext uri="{BB962C8B-B14F-4D97-AF65-F5344CB8AC3E}">
        <p14:creationId xmlns="" xmlns:p14="http://schemas.microsoft.com/office/powerpoint/2010/main" val="817522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njoy the view at a local winery!"/>
          <p:cNvPicPr>
            <a:picLocks noChangeAspect="1" noChangeArrowheads="1"/>
          </p:cNvPicPr>
          <p:nvPr/>
        </p:nvPicPr>
        <p:blipFill>
          <a:blip r:embed="rId2" cstate="print"/>
          <a:srcRect/>
          <a:stretch>
            <a:fillRect/>
          </a:stretch>
        </p:blipFill>
        <p:spPr bwMode="auto">
          <a:xfrm>
            <a:off x="457200" y="762000"/>
            <a:ext cx="8229600" cy="54864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788560" y="5173783"/>
            <a:ext cx="3993776" cy="1181196"/>
          </a:xfrm>
        </p:spPr>
        <p:txBody>
          <a:bodyPr>
            <a:noAutofit/>
          </a:bodyPr>
          <a:lstStyle/>
          <a:p>
            <a:r>
              <a:rPr lang="en-US" sz="7200" dirty="0">
                <a:latin typeface="Lucida Handwriting" pitchFamily="66" charset="0"/>
              </a:rPr>
              <a:t>Cheers!</a:t>
            </a:r>
          </a:p>
        </p:txBody>
      </p:sp>
      <p:pic>
        <p:nvPicPr>
          <p:cNvPr id="17" name="Picture 17" descr="A group of people sitting at a table with wine glasses&#10;&#10;Description generated with very high confidence">
            <a:extLst>
              <a:ext uri="{FF2B5EF4-FFF2-40B4-BE49-F238E27FC236}">
                <a16:creationId xmlns="" xmlns:a16="http://schemas.microsoft.com/office/drawing/2014/main" id="{9B9479E9-5C19-49FD-9BA0-03A43F7F8BAB}"/>
              </a:ext>
            </a:extLst>
          </p:cNvPr>
          <p:cNvPicPr>
            <a:picLocks noGrp="1" noChangeAspect="1"/>
          </p:cNvPicPr>
          <p:nvPr>
            <p:ph type="pic" idx="1"/>
          </p:nvPr>
        </p:nvPicPr>
        <p:blipFill rotWithShape="1">
          <a:blip r:embed="rId2" cstate="print"/>
          <a:srcRect t="11849" b="11849"/>
          <a:stretch/>
        </p:blipFill>
        <p:spPr>
          <a:xfrm>
            <a:off x="1316040" y="249864"/>
            <a:ext cx="6511920" cy="43434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Special Thanks to :</a:t>
            </a:r>
          </a:p>
        </p:txBody>
      </p:sp>
      <p:sp>
        <p:nvSpPr>
          <p:cNvPr id="6" name="Content Placeholder 5"/>
          <p:cNvSpPr>
            <a:spLocks noGrp="1"/>
          </p:cNvSpPr>
          <p:nvPr>
            <p:ph idx="1"/>
          </p:nvPr>
        </p:nvSpPr>
        <p:spPr/>
        <p:txBody>
          <a:bodyPr anchor="t">
            <a:normAutofit/>
          </a:bodyPr>
          <a:lstStyle/>
          <a:p>
            <a:pPr>
              <a:buNone/>
            </a:pPr>
            <a:r>
              <a:rPr lang="en-US" dirty="0"/>
              <a:t>	Steve and Maggie </a:t>
            </a:r>
            <a:r>
              <a:rPr lang="en-US" err="1"/>
              <a:t>Brunkhorst</a:t>
            </a:r>
            <a:r>
              <a:rPr lang="en-US" dirty="0"/>
              <a:t> for their help with selecting and shopping for the </a:t>
            </a:r>
            <a:r>
              <a:rPr lang="en-US"/>
              <a:t>wines.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Sources</a:t>
            </a:r>
          </a:p>
        </p:txBody>
      </p:sp>
      <p:sp>
        <p:nvSpPr>
          <p:cNvPr id="3" name="Content Placeholder 2"/>
          <p:cNvSpPr>
            <a:spLocks noGrp="1"/>
          </p:cNvSpPr>
          <p:nvPr>
            <p:ph idx="1"/>
          </p:nvPr>
        </p:nvSpPr>
        <p:spPr>
          <a:xfrm>
            <a:off x="457200" y="1646236"/>
            <a:ext cx="8229600" cy="4983163"/>
          </a:xfrm>
        </p:spPr>
        <p:txBody>
          <a:bodyPr anchor="t">
            <a:normAutofit/>
          </a:bodyPr>
          <a:lstStyle/>
          <a:p>
            <a:r>
              <a:rPr lang="en-US" sz="2800"/>
              <a:t>MoWine.org</a:t>
            </a:r>
          </a:p>
          <a:p>
            <a:r>
              <a:rPr lang="en-US" sz="2800" dirty="0"/>
              <a:t>Adam </a:t>
            </a:r>
            <a:r>
              <a:rPr lang="en-US" sz="2800" err="1"/>
              <a:t>Puchta</a:t>
            </a:r>
            <a:r>
              <a:rPr lang="en-US" sz="2800" dirty="0"/>
              <a:t> winery website</a:t>
            </a:r>
          </a:p>
          <a:p>
            <a:r>
              <a:rPr lang="en-US" sz="2800"/>
              <a:t>Augusta Winery winery website</a:t>
            </a:r>
          </a:p>
          <a:p>
            <a:r>
              <a:rPr lang="en-US" sz="2800" err="1"/>
              <a:t>Montelle</a:t>
            </a:r>
            <a:r>
              <a:rPr lang="en-US" sz="2800" dirty="0"/>
              <a:t> Winery website</a:t>
            </a:r>
          </a:p>
          <a:p>
            <a:r>
              <a:rPr lang="en-US" sz="2800" err="1"/>
              <a:t>Noboleis</a:t>
            </a:r>
            <a:r>
              <a:rPr lang="en-US" sz="2800" dirty="0"/>
              <a:t> Vineyards website</a:t>
            </a:r>
          </a:p>
          <a:p>
            <a:r>
              <a:rPr lang="en-US" sz="2800" dirty="0"/>
              <a:t>Stone Hill Winery website</a:t>
            </a:r>
          </a:p>
          <a:p>
            <a:r>
              <a:rPr lang="en-US" sz="2800"/>
              <a:t>Chaine des Rotisseurs website</a:t>
            </a:r>
            <a:endParaRPr lang="en-US" sz="2800" dirty="0"/>
          </a:p>
          <a:p>
            <a:r>
              <a:rPr lang="en-US" sz="2800"/>
              <a:t>USobit.com</a:t>
            </a:r>
            <a:endParaRPr lang="en-US" sz="2800" dirty="0"/>
          </a:p>
          <a:p>
            <a:r>
              <a:rPr lang="en-US" sz="2800"/>
              <a:t>Google images</a:t>
            </a:r>
            <a:endParaRPr lang="en-US" sz="2800" dirty="0"/>
          </a:p>
          <a:p>
            <a:r>
              <a:rPr lang="en-US" sz="2800"/>
              <a:t>Photo images taken by M. </a:t>
            </a:r>
            <a:r>
              <a:rPr lang="en-US" sz="2800" err="1"/>
              <a:t>Kalish</a:t>
            </a:r>
            <a:r>
              <a:rPr lang="en-US" sz="2800" dirty="0"/>
              <a:t> </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AE8EFC-7FB4-4E85-8A8B-E3487B53EFCE}"/>
              </a:ext>
            </a:extLst>
          </p:cNvPr>
          <p:cNvSpPr>
            <a:spLocks noGrp="1"/>
          </p:cNvSpPr>
          <p:nvPr>
            <p:ph type="title"/>
          </p:nvPr>
        </p:nvSpPr>
        <p:spPr/>
        <p:txBody>
          <a:bodyPr/>
          <a:lstStyle/>
          <a:p>
            <a:pPr marL="54610"/>
            <a:r>
              <a:rPr lang="en-US"/>
              <a:t>*Chaine des Rotisseurs</a:t>
            </a:r>
          </a:p>
        </p:txBody>
      </p:sp>
      <p:sp>
        <p:nvSpPr>
          <p:cNvPr id="3" name="Content Placeholder 2">
            <a:extLst>
              <a:ext uri="{FF2B5EF4-FFF2-40B4-BE49-F238E27FC236}">
                <a16:creationId xmlns="" xmlns:a16="http://schemas.microsoft.com/office/drawing/2014/main" id="{27BB052E-547A-47FC-938C-932372945D6B}"/>
              </a:ext>
            </a:extLst>
          </p:cNvPr>
          <p:cNvSpPr>
            <a:spLocks noGrp="1"/>
          </p:cNvSpPr>
          <p:nvPr>
            <p:ph idx="1"/>
          </p:nvPr>
        </p:nvSpPr>
        <p:spPr/>
        <p:txBody>
          <a:bodyPr anchor="t">
            <a:normAutofit/>
          </a:bodyPr>
          <a:lstStyle/>
          <a:p>
            <a:pPr marL="0" indent="0">
              <a:buNone/>
            </a:pPr>
            <a:r>
              <a:rPr lang="en-US">
                <a:ea typeface="+mn-lt"/>
                <a:cs typeface="+mn-lt"/>
              </a:rPr>
              <a:t>The Chaîne des Rôtisseurs is the world’s oldest international gastronomic society, founded in Paris in 1248. It is devoted to preserving the camaraderie and pleasures of the table and to promoting excellence in all areas of the hospitality arts. Each year the society sponsors young chef and sommelier competitions that attract contestants from throughout the world.</a:t>
            </a:r>
            <a:endParaRPr lang="en-US"/>
          </a:p>
        </p:txBody>
      </p:sp>
    </p:spTree>
    <p:extLst>
      <p:ext uri="{BB962C8B-B14F-4D97-AF65-F5344CB8AC3E}">
        <p14:creationId xmlns="" xmlns:p14="http://schemas.microsoft.com/office/powerpoint/2010/main" val="3147084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9F463B-DC93-43B1-BD48-935E930382A6}"/>
              </a:ext>
            </a:extLst>
          </p:cNvPr>
          <p:cNvSpPr>
            <a:spLocks noGrp="1"/>
          </p:cNvSpPr>
          <p:nvPr>
            <p:ph type="title"/>
          </p:nvPr>
        </p:nvSpPr>
        <p:spPr/>
        <p:txBody>
          <a:bodyPr/>
          <a:lstStyle/>
          <a:p>
            <a:pPr marL="54610"/>
            <a:r>
              <a:rPr lang="en-US" dirty="0"/>
              <a:t>Medal Breakdown          </a:t>
            </a:r>
          </a:p>
        </p:txBody>
      </p:sp>
      <p:sp>
        <p:nvSpPr>
          <p:cNvPr id="3" name="Content Placeholder 2">
            <a:extLst>
              <a:ext uri="{FF2B5EF4-FFF2-40B4-BE49-F238E27FC236}">
                <a16:creationId xmlns="" xmlns:a16="http://schemas.microsoft.com/office/drawing/2014/main" id="{F25A15D0-F39F-41D0-ADF1-7C3908FBA8C1}"/>
              </a:ext>
            </a:extLst>
          </p:cNvPr>
          <p:cNvSpPr>
            <a:spLocks noGrp="1"/>
          </p:cNvSpPr>
          <p:nvPr>
            <p:ph sz="half" idx="1"/>
          </p:nvPr>
        </p:nvSpPr>
        <p:spPr>
          <a:xfrm>
            <a:off x="457200" y="1717807"/>
            <a:ext cx="4038600" cy="4526280"/>
          </a:xfrm>
        </p:spPr>
        <p:txBody>
          <a:bodyPr anchor="t">
            <a:normAutofit/>
          </a:bodyPr>
          <a:lstStyle/>
          <a:p>
            <a:pPr marL="1746885" lvl="8" indent="0">
              <a:buNone/>
            </a:pPr>
            <a:r>
              <a:rPr lang="en-US" sz="2800" dirty="0"/>
              <a:t>      </a:t>
            </a:r>
            <a:r>
              <a:rPr lang="en-US" sz="2800" u="sng" dirty="0"/>
              <a:t>2019</a:t>
            </a:r>
            <a:endParaRPr lang="en-US" sz="2800" dirty="0"/>
          </a:p>
          <a:p>
            <a:pPr marL="1746885" lvl="8" indent="0">
              <a:buNone/>
            </a:pPr>
            <a:endParaRPr lang="en-US" u="sng" dirty="0"/>
          </a:p>
          <a:p>
            <a:pPr marL="1746885" lvl="8" indent="0">
              <a:buNone/>
            </a:pPr>
            <a:endParaRPr lang="en-US" u="sng" dirty="0"/>
          </a:p>
          <a:p>
            <a:pPr marL="0" indent="0">
              <a:buNone/>
            </a:pPr>
            <a:r>
              <a:rPr lang="en-US" sz="3200" dirty="0"/>
              <a:t>Gold               48</a:t>
            </a:r>
          </a:p>
          <a:p>
            <a:pPr marL="0" indent="0">
              <a:buNone/>
            </a:pPr>
            <a:endParaRPr lang="en-US" dirty="0"/>
          </a:p>
          <a:p>
            <a:pPr marL="0" indent="0">
              <a:buNone/>
            </a:pPr>
            <a:r>
              <a:rPr lang="en-US" sz="3200" dirty="0"/>
              <a:t>Silver             110</a:t>
            </a:r>
          </a:p>
          <a:p>
            <a:pPr marL="0" indent="0">
              <a:buNone/>
            </a:pPr>
            <a:endParaRPr lang="en-US" dirty="0"/>
          </a:p>
          <a:p>
            <a:pPr marL="0" indent="0">
              <a:buNone/>
            </a:pPr>
            <a:r>
              <a:rPr lang="en-US" sz="3200" dirty="0"/>
              <a:t>Bronze            89</a:t>
            </a:r>
          </a:p>
          <a:p>
            <a:endParaRPr lang="en-US" u="sng" dirty="0"/>
          </a:p>
        </p:txBody>
      </p:sp>
      <p:sp>
        <p:nvSpPr>
          <p:cNvPr id="4" name="Content Placeholder 3">
            <a:extLst>
              <a:ext uri="{FF2B5EF4-FFF2-40B4-BE49-F238E27FC236}">
                <a16:creationId xmlns="" xmlns:a16="http://schemas.microsoft.com/office/drawing/2014/main" id="{3D288954-FC42-42BA-92E7-C27217445A0A}"/>
              </a:ext>
            </a:extLst>
          </p:cNvPr>
          <p:cNvSpPr>
            <a:spLocks noGrp="1"/>
          </p:cNvSpPr>
          <p:nvPr>
            <p:ph sz="half" idx="2"/>
          </p:nvPr>
        </p:nvSpPr>
        <p:spPr/>
        <p:txBody>
          <a:bodyPr anchor="t">
            <a:normAutofit/>
          </a:bodyPr>
          <a:lstStyle/>
          <a:p>
            <a:pPr marL="1381125" lvl="6" indent="0">
              <a:buNone/>
            </a:pPr>
            <a:r>
              <a:rPr lang="en-US" sz="2800" u="sng" dirty="0"/>
              <a:t>2018</a:t>
            </a:r>
          </a:p>
          <a:p>
            <a:pPr marL="1381125" lvl="6" indent="0">
              <a:buNone/>
            </a:pPr>
            <a:endParaRPr lang="en-US" sz="2800" u="sng" dirty="0"/>
          </a:p>
          <a:p>
            <a:pPr marL="1381125" lvl="6" indent="0">
              <a:buNone/>
            </a:pPr>
            <a:r>
              <a:rPr lang="en-US" sz="3200" dirty="0"/>
              <a:t>41</a:t>
            </a:r>
          </a:p>
          <a:p>
            <a:pPr marL="1381125" lvl="6" indent="0">
              <a:buNone/>
            </a:pPr>
            <a:endParaRPr lang="en-US" sz="2800" dirty="0"/>
          </a:p>
          <a:p>
            <a:pPr marL="1381125" lvl="6" indent="0">
              <a:buNone/>
            </a:pPr>
            <a:r>
              <a:rPr lang="en-US" sz="3200" dirty="0"/>
              <a:t>94</a:t>
            </a:r>
          </a:p>
          <a:p>
            <a:pPr marL="1381125" lvl="6" indent="0">
              <a:buNone/>
            </a:pPr>
            <a:endParaRPr lang="en-US" sz="2800" dirty="0"/>
          </a:p>
          <a:p>
            <a:pPr marL="1381125" lvl="6" indent="0">
              <a:buNone/>
            </a:pPr>
            <a:r>
              <a:rPr lang="en-US" sz="3200" dirty="0"/>
              <a:t>98</a:t>
            </a:r>
          </a:p>
          <a:p>
            <a:pPr marL="1381125" lvl="6" indent="0">
              <a:buNone/>
            </a:pPr>
            <a:endParaRPr lang="en-US" sz="2800" u="sng" dirty="0"/>
          </a:p>
          <a:p>
            <a:pPr marL="1381125" lvl="6" indent="0">
              <a:buNone/>
            </a:pPr>
            <a:endParaRPr lang="en-US" sz="2400" u="sng" dirty="0"/>
          </a:p>
          <a:p>
            <a:pPr marL="1381125" lvl="6" indent="0">
              <a:buNone/>
            </a:pPr>
            <a:endParaRPr lang="en-US" sz="2400" u="sng" dirty="0"/>
          </a:p>
          <a:p>
            <a:pPr marL="1381125" lvl="6" indent="0">
              <a:buNone/>
            </a:pPr>
            <a:endParaRPr lang="en-US" sz="2400" u="sng" dirty="0"/>
          </a:p>
        </p:txBody>
      </p:sp>
      <p:sp>
        <p:nvSpPr>
          <p:cNvPr id="5" name="TextBox 4">
            <a:extLst>
              <a:ext uri="{FF2B5EF4-FFF2-40B4-BE49-F238E27FC236}">
                <a16:creationId xmlns="" xmlns:a16="http://schemas.microsoft.com/office/drawing/2014/main" id="{75AE87C9-401D-4C89-A720-0A72774566FD}"/>
              </a:ext>
            </a:extLst>
          </p:cNvPr>
          <p:cNvSpPr txBox="1"/>
          <p:nvPr/>
        </p:nvSpPr>
        <p:spPr>
          <a:xfrm>
            <a:off x="1267177" y="5867400"/>
            <a:ext cx="63979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87% of all wines entered took home a Medal</a:t>
            </a:r>
          </a:p>
        </p:txBody>
      </p:sp>
    </p:spTree>
    <p:extLst>
      <p:ext uri="{BB962C8B-B14F-4D97-AF65-F5344CB8AC3E}">
        <p14:creationId xmlns="" xmlns:p14="http://schemas.microsoft.com/office/powerpoint/2010/main" val="39988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Missouri has 1,700 acres of vineyard."/>
          <p:cNvPicPr>
            <a:picLocks noChangeAspect="1" noChangeArrowheads="1"/>
          </p:cNvPicPr>
          <p:nvPr/>
        </p:nvPicPr>
        <p:blipFill>
          <a:blip r:embed="rId2" cstate="print"/>
          <a:srcRect/>
          <a:stretch>
            <a:fillRect/>
          </a:stretch>
        </p:blipFill>
        <p:spPr bwMode="auto">
          <a:xfrm>
            <a:off x="762000" y="685800"/>
            <a:ext cx="7772400" cy="4648200"/>
          </a:xfrm>
          <a:prstGeom prst="rect">
            <a:avLst/>
          </a:prstGeom>
          <a:noFill/>
        </p:spPr>
      </p:pic>
      <p:sp>
        <p:nvSpPr>
          <p:cNvPr id="6" name="Footer Placeholder 5"/>
          <p:cNvSpPr>
            <a:spLocks noGrp="1"/>
          </p:cNvSpPr>
          <p:nvPr>
            <p:ph type="ftr" sz="quarter" idx="11"/>
          </p:nvPr>
        </p:nvSpPr>
        <p:spPr>
          <a:xfrm>
            <a:off x="1295400" y="5562600"/>
            <a:ext cx="6705600" cy="1112520"/>
          </a:xfrm>
        </p:spPr>
        <p:txBody>
          <a:bodyPr/>
          <a:lstStyle/>
          <a:p>
            <a:pPr algn="ctr"/>
            <a:r>
              <a:rPr lang="en-US" sz="2800" dirty="0"/>
              <a:t>Missouri has 1700 Acres of Vineyards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missouriwine.org/sites/default/files/Picture2.png"/>
          <p:cNvPicPr>
            <a:picLocks noChangeAspect="1" noChangeArrowheads="1"/>
          </p:cNvPicPr>
          <p:nvPr/>
        </p:nvPicPr>
        <p:blipFill>
          <a:blip r:embed="rId2" cstate="print"/>
          <a:srcRect/>
          <a:stretch>
            <a:fillRect/>
          </a:stretch>
        </p:blipFill>
        <p:spPr bwMode="auto">
          <a:xfrm>
            <a:off x="2770140" y="1296683"/>
            <a:ext cx="3268839" cy="3896618"/>
          </a:xfrm>
          <a:prstGeom prst="rect">
            <a:avLst/>
          </a:prstGeom>
          <a:noFill/>
        </p:spPr>
      </p:pic>
      <p:sp>
        <p:nvSpPr>
          <p:cNvPr id="2" name="Title 1">
            <a:extLst>
              <a:ext uri="{FF2B5EF4-FFF2-40B4-BE49-F238E27FC236}">
                <a16:creationId xmlns="" xmlns:a16="http://schemas.microsoft.com/office/drawing/2014/main" id="{54A0554C-16CA-4D2A-B958-ACF38B55BCBD}"/>
              </a:ext>
            </a:extLst>
          </p:cNvPr>
          <p:cNvSpPr>
            <a:spLocks noGrp="1"/>
          </p:cNvSpPr>
          <p:nvPr>
            <p:ph type="title"/>
          </p:nvPr>
        </p:nvSpPr>
        <p:spPr>
          <a:xfrm>
            <a:off x="680042" y="201896"/>
            <a:ext cx="7772400" cy="854231"/>
          </a:xfrm>
        </p:spPr>
        <p:txBody>
          <a:bodyPr>
            <a:normAutofit/>
          </a:bodyPr>
          <a:lstStyle/>
          <a:p>
            <a:pPr marL="54610" algn="ctr"/>
            <a:r>
              <a:rPr lang="en-US" dirty="0"/>
              <a:t>     </a:t>
            </a:r>
            <a:r>
              <a:rPr lang="en-US" sz="4400" dirty="0"/>
              <a:t>2019 Top Awards        </a:t>
            </a:r>
            <a:r>
              <a:rPr lang="en-US" dirty="0"/>
              <a:t>  </a:t>
            </a:r>
          </a:p>
        </p:txBody>
      </p:sp>
      <p:sp>
        <p:nvSpPr>
          <p:cNvPr id="3" name="Text Placeholder 2">
            <a:extLst>
              <a:ext uri="{FF2B5EF4-FFF2-40B4-BE49-F238E27FC236}">
                <a16:creationId xmlns="" xmlns:a16="http://schemas.microsoft.com/office/drawing/2014/main" id="{8C9C1E10-6FAF-4841-91A7-3D0A6E98D83B}"/>
              </a:ext>
            </a:extLst>
          </p:cNvPr>
          <p:cNvSpPr>
            <a:spLocks noGrp="1"/>
          </p:cNvSpPr>
          <p:nvPr>
            <p:ph type="body" idx="1"/>
          </p:nvPr>
        </p:nvSpPr>
        <p:spPr>
          <a:xfrm>
            <a:off x="388267" y="5220165"/>
            <a:ext cx="3860800" cy="1242628"/>
          </a:xfrm>
        </p:spPr>
        <p:txBody>
          <a:bodyPr>
            <a:normAutofit fontScale="70000" lnSpcReduction="20000"/>
          </a:bodyPr>
          <a:lstStyle/>
          <a:p>
            <a:pPr algn="l">
              <a:lnSpc>
                <a:spcPct val="170000"/>
              </a:lnSpc>
            </a:pPr>
            <a:r>
              <a:rPr lang="en-US" sz="2900" u="sng" dirty="0"/>
              <a:t>C.V. Riley award Best Norton </a:t>
            </a:r>
            <a:r>
              <a:rPr lang="en-US" sz="2900" dirty="0"/>
              <a:t>    </a:t>
            </a:r>
            <a:endParaRPr lang="en-US" sz="2900"/>
          </a:p>
          <a:p>
            <a:pPr algn="l"/>
            <a:r>
              <a:rPr lang="en-US" sz="4000" dirty="0">
                <a:solidFill>
                  <a:srgbClr val="92D050"/>
                </a:solidFill>
              </a:rPr>
              <a:t>Stone Hill Winery  </a:t>
            </a:r>
            <a:endParaRPr lang="en-US" sz="2800" dirty="0">
              <a:solidFill>
                <a:srgbClr val="FFFFFF"/>
              </a:solidFill>
            </a:endParaRPr>
          </a:p>
          <a:p>
            <a:pPr algn="l"/>
            <a:r>
              <a:rPr lang="en-US" sz="4000" dirty="0">
                <a:solidFill>
                  <a:srgbClr val="92D050"/>
                </a:solidFill>
              </a:rPr>
              <a:t>2017 Norton </a:t>
            </a:r>
            <a:r>
              <a:rPr lang="en-US" sz="2900" dirty="0">
                <a:solidFill>
                  <a:srgbClr val="92D050"/>
                </a:solidFill>
              </a:rPr>
              <a:t> </a:t>
            </a:r>
            <a:r>
              <a:rPr lang="en-US" sz="2600" dirty="0">
                <a:solidFill>
                  <a:srgbClr val="92D050"/>
                </a:solidFill>
              </a:rPr>
              <a:t> </a:t>
            </a:r>
            <a:r>
              <a:rPr lang="en-US" sz="2600" dirty="0"/>
              <a:t>  </a:t>
            </a:r>
            <a:r>
              <a:rPr lang="en-US" sz="2200" dirty="0"/>
              <a:t>      </a:t>
            </a:r>
            <a:r>
              <a:rPr lang="en-US" dirty="0"/>
              <a:t>       </a:t>
            </a:r>
            <a:endParaRPr lang="en-US"/>
          </a:p>
        </p:txBody>
      </p:sp>
      <p:sp>
        <p:nvSpPr>
          <p:cNvPr id="4" name="TextBox 3">
            <a:extLst>
              <a:ext uri="{FF2B5EF4-FFF2-40B4-BE49-F238E27FC236}">
                <a16:creationId xmlns="" xmlns:a16="http://schemas.microsoft.com/office/drawing/2014/main" id="{3ED089D5-C953-4E68-BAB1-9FF52A479565}"/>
              </a:ext>
            </a:extLst>
          </p:cNvPr>
          <p:cNvSpPr txBox="1"/>
          <p:nvPr/>
        </p:nvSpPr>
        <p:spPr>
          <a:xfrm>
            <a:off x="5161844" y="5345289"/>
            <a:ext cx="373097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t>Governor's Cup for Best Wine</a:t>
            </a:r>
          </a:p>
          <a:p>
            <a:r>
              <a:rPr lang="en-US" sz="2800" dirty="0">
                <a:solidFill>
                  <a:srgbClr val="92D050"/>
                </a:solidFill>
              </a:rPr>
              <a:t>Stone Hill Winery</a:t>
            </a:r>
          </a:p>
          <a:p>
            <a:r>
              <a:rPr lang="en-US" sz="2800" dirty="0">
                <a:solidFill>
                  <a:srgbClr val="92D050"/>
                </a:solidFill>
              </a:rPr>
              <a:t>2017 </a:t>
            </a:r>
            <a:r>
              <a:rPr lang="en-US" sz="2800" dirty="0" err="1">
                <a:solidFill>
                  <a:srgbClr val="92D050"/>
                </a:solidFill>
              </a:rPr>
              <a:t>Chambourcin</a:t>
            </a:r>
            <a:endParaRPr lang="en-US" sz="2800" u="sng">
              <a:solidFill>
                <a:srgbClr val="92D050"/>
              </a:solidFill>
            </a:endParaRPr>
          </a:p>
          <a:p>
            <a:endParaRPr lang="en-US" sz="2400" u="sng"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F8B6F-9FD1-46C9-A04E-0048509D7BB7}"/>
              </a:ext>
            </a:extLst>
          </p:cNvPr>
          <p:cNvSpPr>
            <a:spLocks noGrp="1"/>
          </p:cNvSpPr>
          <p:nvPr>
            <p:ph type="title"/>
          </p:nvPr>
        </p:nvSpPr>
        <p:spPr/>
        <p:txBody>
          <a:bodyPr>
            <a:normAutofit fontScale="90000"/>
          </a:bodyPr>
          <a:lstStyle/>
          <a:p>
            <a:pPr marL="54610"/>
            <a:r>
              <a:rPr lang="en-US">
                <a:latin typeface="Arial Black"/>
              </a:rPr>
              <a:t>Featured Winemaker</a:t>
            </a:r>
            <a:r>
              <a:rPr lang="en-US" dirty="0">
                <a:latin typeface="Arial Black"/>
              </a:rPr>
              <a:t/>
            </a:r>
            <a:br>
              <a:rPr lang="en-US" dirty="0">
                <a:latin typeface="Arial Black"/>
              </a:rPr>
            </a:br>
            <a:r>
              <a:rPr lang="en-US">
                <a:latin typeface="Rockwell"/>
                <a:cs typeface="FrankRuehl"/>
              </a:rPr>
              <a:t>Shaun Turnbull</a:t>
            </a:r>
            <a:endParaRPr lang="en-US" b="1">
              <a:latin typeface="FrankRuehl"/>
              <a:cs typeface="FrankRuehl"/>
            </a:endParaRPr>
          </a:p>
        </p:txBody>
      </p:sp>
      <p:sp>
        <p:nvSpPr>
          <p:cNvPr id="4" name="Content Placeholder 3">
            <a:extLst>
              <a:ext uri="{FF2B5EF4-FFF2-40B4-BE49-F238E27FC236}">
                <a16:creationId xmlns="" xmlns:a16="http://schemas.microsoft.com/office/drawing/2014/main" id="{4BF07FF3-53A0-4E9A-B701-3CE53F8AF515}"/>
              </a:ext>
            </a:extLst>
          </p:cNvPr>
          <p:cNvSpPr>
            <a:spLocks noGrp="1"/>
          </p:cNvSpPr>
          <p:nvPr>
            <p:ph sz="half" idx="2"/>
          </p:nvPr>
        </p:nvSpPr>
        <p:spPr>
          <a:xfrm>
            <a:off x="4648200" y="1672814"/>
            <a:ext cx="4038600" cy="4754880"/>
          </a:xfrm>
        </p:spPr>
        <p:txBody>
          <a:bodyPr anchor="t">
            <a:normAutofit fontScale="70000" lnSpcReduction="20000"/>
          </a:bodyPr>
          <a:lstStyle/>
          <a:p>
            <a:pPr marL="0" indent="0">
              <a:buNone/>
            </a:pPr>
            <a:r>
              <a:rPr lang="en-US">
                <a:latin typeface="Candara"/>
                <a:ea typeface="+mn-lt"/>
                <a:cs typeface="+mn-lt"/>
              </a:rPr>
              <a:t>Shaun Turnbull hails from Cape Town, South Africa. He studied winemaking at Elsenburg Agricultural College where he received his diploma in Cellar Technology in 1999. Teaching the science of winemaking since the early 1900s, Elsenburg College has earned a reputation in South Africa for being the best practical school of winemaking in the country. After completing his studies, Shaun furthered his practical education by taking harvest internships at WineCorp in Stellenbosch, South Africa, Jefferson Cellars in Charlottesville, Virginia, and Heitz Cellars in Napa, California.</a:t>
            </a:r>
            <a:endParaRPr lang="en-US">
              <a:latin typeface="Candara"/>
            </a:endParaRPr>
          </a:p>
        </p:txBody>
      </p:sp>
      <p:pic>
        <p:nvPicPr>
          <p:cNvPr id="9" name="Picture 9" descr="A person holding a book&#10;&#10;Description generated with high confidence">
            <a:extLst>
              <a:ext uri="{FF2B5EF4-FFF2-40B4-BE49-F238E27FC236}">
                <a16:creationId xmlns="" xmlns:a16="http://schemas.microsoft.com/office/drawing/2014/main" id="{7769F222-8103-4012-9810-85058FE3DBCC}"/>
              </a:ext>
            </a:extLst>
          </p:cNvPr>
          <p:cNvPicPr>
            <a:picLocks noGrp="1" noChangeAspect="1"/>
          </p:cNvPicPr>
          <p:nvPr>
            <p:ph sz="half" idx="1"/>
          </p:nvPr>
        </p:nvPicPr>
        <p:blipFill>
          <a:blip r:embed="rId2" cstate="print"/>
          <a:stretch>
            <a:fillRect/>
          </a:stretch>
        </p:blipFill>
        <p:spPr>
          <a:xfrm>
            <a:off x="779145" y="1645920"/>
            <a:ext cx="3394710" cy="4526280"/>
          </a:xfrm>
        </p:spPr>
      </p:pic>
    </p:spTree>
    <p:extLst>
      <p:ext uri="{BB962C8B-B14F-4D97-AF65-F5344CB8AC3E}">
        <p14:creationId xmlns="" xmlns:p14="http://schemas.microsoft.com/office/powerpoint/2010/main" val="247174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850BE86-7971-4B3D-8559-052D42BFBF45}"/>
              </a:ext>
            </a:extLst>
          </p:cNvPr>
          <p:cNvSpPr txBox="1"/>
          <p:nvPr/>
        </p:nvSpPr>
        <p:spPr>
          <a:xfrm>
            <a:off x="564777" y="874060"/>
            <a:ext cx="809512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a:rPr>
              <a:t>Before</a:t>
            </a:r>
            <a:r>
              <a:rPr lang="en-US" dirty="0">
                <a:solidFill>
                  <a:srgbClr val="3E3934"/>
                </a:solidFill>
                <a:latin typeface="Open Sans"/>
              </a:rPr>
              <a:t> </a:t>
            </a:r>
            <a:r>
              <a:rPr lang="en-US">
                <a:latin typeface="Open Sans"/>
              </a:rPr>
              <a:t>joining the winemaking staff at Stone Hill Winery in October 2005, Shaun served as winemaker at Slaley Winery, in the famed Stellenbosch area of South Africa. In his few years at Slaley, Shaun built a solid reputation for turning out award-winning wines from classic Vinifera varieties. Before Slaley, Shaun was winemaker for Lammershoek Winery in Malmesbury, South Africa.</a:t>
            </a:r>
          </a:p>
          <a:p>
            <a:r>
              <a:rPr lang="en-US">
                <a:latin typeface="Open Sans"/>
              </a:rPr>
              <a:t>Originally planning to study engineering, Shaun’s attention quickly turned elsewhere when his stepfather introduced him to wine and the possibility of a winemaking career. It was the idea of combining Mother Nature and the everyday senses of taste and smell with science and technology that intrigued him most. In winemaking, Shaun feels he is creating a piece of art that not only expresses a bit of his own individuality but also invites endless conversations from others who indulge in the same romance of wine.</a:t>
            </a:r>
          </a:p>
          <a:p>
            <a:r>
              <a:rPr lang="en-US">
                <a:latin typeface="Open Sans"/>
              </a:rPr>
              <a:t>As one of Stone Hill’s winemakers, Shaun’s goal is to improve on the already high quality of Norton and Chardonel. He expects the most challenging part of his career to be making wine from grape varieties other than Vinifera and in more extreme weather conditions than in South Africa.</a:t>
            </a:r>
          </a:p>
          <a:p>
            <a:r>
              <a:rPr lang="en-US">
                <a:latin typeface="Open Sans"/>
              </a:rPr>
              <a:t>Shaun is married to wife, Bernadette, and enjoys dining on fine wine and food with her. In his spare time he competes in mountain bike and cyclecross events.</a:t>
            </a:r>
          </a:p>
          <a:p>
            <a:endParaRPr lang="en-US"/>
          </a:p>
        </p:txBody>
      </p:sp>
    </p:spTree>
    <p:extLst>
      <p:ext uri="{BB962C8B-B14F-4D97-AF65-F5344CB8AC3E}">
        <p14:creationId xmlns="" xmlns:p14="http://schemas.microsoft.com/office/powerpoint/2010/main" val="164356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610" algn="ctr"/>
            <a:r>
              <a:rPr lang="en-US" dirty="0"/>
              <a:t>2019 Featured Wineries </a:t>
            </a:r>
          </a:p>
        </p:txBody>
      </p:sp>
      <p:sp>
        <p:nvSpPr>
          <p:cNvPr id="3" name="Content Placeholder 2"/>
          <p:cNvSpPr>
            <a:spLocks noGrp="1"/>
          </p:cNvSpPr>
          <p:nvPr>
            <p:ph sz="half" idx="1"/>
          </p:nvPr>
        </p:nvSpPr>
        <p:spPr>
          <a:xfrm>
            <a:off x="457200" y="1438238"/>
            <a:ext cx="4038600" cy="5086739"/>
          </a:xfrm>
        </p:spPr>
        <p:txBody>
          <a:bodyPr anchor="t">
            <a:normAutofit lnSpcReduction="10000"/>
          </a:bodyPr>
          <a:lstStyle/>
          <a:p>
            <a:pPr>
              <a:lnSpc>
                <a:spcPct val="210000"/>
              </a:lnSpc>
              <a:buNone/>
            </a:pPr>
            <a:r>
              <a:rPr lang="en-US" dirty="0"/>
              <a:t>Adam </a:t>
            </a:r>
            <a:r>
              <a:rPr lang="en-US" err="1"/>
              <a:t>Puchta</a:t>
            </a:r>
            <a:r>
              <a:rPr lang="en-US" dirty="0"/>
              <a:t> Winery</a:t>
            </a:r>
            <a:endParaRPr lang="en-US"/>
          </a:p>
          <a:p>
            <a:pPr>
              <a:lnSpc>
                <a:spcPct val="160000"/>
              </a:lnSpc>
              <a:buNone/>
            </a:pPr>
            <a:r>
              <a:rPr lang="en-US" sz="1600" dirty="0"/>
              <a:t> - NV Signature Port</a:t>
            </a:r>
          </a:p>
          <a:p>
            <a:endParaRPr lang="en-US" sz="1600" dirty="0"/>
          </a:p>
          <a:p>
            <a:pPr>
              <a:lnSpc>
                <a:spcPct val="210000"/>
              </a:lnSpc>
              <a:buNone/>
            </a:pPr>
            <a:r>
              <a:rPr lang="en-US" dirty="0"/>
              <a:t>Augusta Winery</a:t>
            </a:r>
          </a:p>
          <a:p>
            <a:pPr>
              <a:buNone/>
            </a:pPr>
            <a:r>
              <a:rPr lang="en-US" sz="1600" dirty="0"/>
              <a:t>(- 2016 Norton Estate Bottled)</a:t>
            </a:r>
          </a:p>
          <a:p>
            <a:pPr>
              <a:lnSpc>
                <a:spcPct val="160000"/>
              </a:lnSpc>
              <a:buNone/>
            </a:pPr>
            <a:r>
              <a:rPr lang="en-US" sz="1600"/>
              <a:t>(- 2015 Vintage Port)</a:t>
            </a:r>
          </a:p>
          <a:p>
            <a:pPr>
              <a:buNone/>
            </a:pPr>
            <a:endParaRPr lang="en-US" sz="1600"/>
          </a:p>
          <a:p>
            <a:pPr>
              <a:buNone/>
            </a:pPr>
            <a:endParaRPr lang="en-US" sz="1600" dirty="0"/>
          </a:p>
          <a:p>
            <a:pPr>
              <a:lnSpc>
                <a:spcPct val="210000"/>
              </a:lnSpc>
              <a:buNone/>
            </a:pPr>
            <a:r>
              <a:rPr lang="en-US" dirty="0"/>
              <a:t>Montelle Winery</a:t>
            </a:r>
          </a:p>
          <a:p>
            <a:pPr>
              <a:buNone/>
            </a:pPr>
            <a:r>
              <a:rPr lang="en-US" sz="1600" dirty="0"/>
              <a:t> - 2018 </a:t>
            </a:r>
            <a:r>
              <a:rPr lang="en-US" sz="1600" err="1"/>
              <a:t>Seyval</a:t>
            </a:r>
            <a:r>
              <a:rPr lang="en-US" sz="1600" dirty="0"/>
              <a:t> Blanc Estate Bottled</a:t>
            </a:r>
          </a:p>
          <a:p>
            <a:pPr>
              <a:lnSpc>
                <a:spcPct val="160000"/>
              </a:lnSpc>
              <a:buNone/>
            </a:pPr>
            <a:r>
              <a:rPr lang="en-US" sz="1600" dirty="0"/>
              <a:t> - 2018 </a:t>
            </a:r>
            <a:r>
              <a:rPr lang="en-US" sz="1600" err="1"/>
              <a:t>Chardonel</a:t>
            </a:r>
            <a:r>
              <a:rPr lang="en-US" sz="1600" dirty="0"/>
              <a:t> </a:t>
            </a:r>
          </a:p>
          <a:p>
            <a:pPr>
              <a:buNone/>
            </a:pPr>
            <a:endParaRPr lang="en-US" dirty="0"/>
          </a:p>
          <a:p>
            <a:pPr>
              <a:buNone/>
            </a:pPr>
            <a:endParaRPr lang="en-US" dirty="0"/>
          </a:p>
          <a:p>
            <a:pPr>
              <a:buNone/>
            </a:pPr>
            <a:endParaRPr lang="en-US" dirty="0"/>
          </a:p>
          <a:p>
            <a:pPr>
              <a:buNone/>
            </a:pPr>
            <a:endParaRPr lang="en-US" sz="1600" dirty="0"/>
          </a:p>
        </p:txBody>
      </p:sp>
      <p:sp>
        <p:nvSpPr>
          <p:cNvPr id="4" name="Content Placeholder 3"/>
          <p:cNvSpPr>
            <a:spLocks noGrp="1"/>
          </p:cNvSpPr>
          <p:nvPr>
            <p:ph sz="half" idx="2"/>
          </p:nvPr>
        </p:nvSpPr>
        <p:spPr>
          <a:xfrm>
            <a:off x="4648200" y="1575365"/>
            <a:ext cx="4038600" cy="4949612"/>
          </a:xfrm>
        </p:spPr>
        <p:txBody>
          <a:bodyPr anchor="t">
            <a:normAutofit lnSpcReduction="10000"/>
          </a:bodyPr>
          <a:lstStyle/>
          <a:p>
            <a:pPr>
              <a:lnSpc>
                <a:spcPct val="160000"/>
              </a:lnSpc>
              <a:buNone/>
            </a:pPr>
            <a:r>
              <a:rPr lang="en-US" dirty="0"/>
              <a:t> </a:t>
            </a:r>
            <a:r>
              <a:rPr lang="en-US" dirty="0" err="1"/>
              <a:t>Noboleis</a:t>
            </a:r>
            <a:r>
              <a:rPr lang="en-US" dirty="0"/>
              <a:t> Vineyards</a:t>
            </a:r>
            <a:endParaRPr lang="en-US"/>
          </a:p>
          <a:p>
            <a:pPr>
              <a:lnSpc>
                <a:spcPct val="160000"/>
              </a:lnSpc>
              <a:buNone/>
            </a:pPr>
            <a:r>
              <a:rPr lang="en-US" sz="1600" dirty="0"/>
              <a:t>  - 2017 Dry </a:t>
            </a:r>
            <a:r>
              <a:rPr lang="en-US" sz="1600" dirty="0" err="1"/>
              <a:t>Vignoles</a:t>
            </a:r>
            <a:endParaRPr lang="en-US" sz="1600" dirty="0"/>
          </a:p>
          <a:p>
            <a:pPr>
              <a:buNone/>
            </a:pPr>
            <a:endParaRPr lang="en-US" sz="1600" dirty="0"/>
          </a:p>
          <a:p>
            <a:pPr>
              <a:lnSpc>
                <a:spcPct val="160000"/>
              </a:lnSpc>
              <a:buNone/>
            </a:pPr>
            <a:r>
              <a:rPr lang="en-US" dirty="0"/>
              <a:t> Stone Hill Winery</a:t>
            </a:r>
          </a:p>
          <a:p>
            <a:pPr>
              <a:lnSpc>
                <a:spcPct val="110000"/>
              </a:lnSpc>
              <a:buNone/>
            </a:pPr>
            <a:r>
              <a:rPr lang="en-US" sz="1600" dirty="0"/>
              <a:t> - 2017  Norton *</a:t>
            </a:r>
          </a:p>
          <a:p>
            <a:pPr>
              <a:lnSpc>
                <a:spcPct val="160000"/>
              </a:lnSpc>
              <a:buNone/>
            </a:pPr>
            <a:r>
              <a:rPr lang="en-US" sz="1600" dirty="0"/>
              <a:t> - 2017 </a:t>
            </a:r>
            <a:r>
              <a:rPr lang="en-US" sz="1600" dirty="0" err="1"/>
              <a:t>Chambourcin</a:t>
            </a:r>
            <a:r>
              <a:rPr lang="en-US" sz="1600" dirty="0"/>
              <a:t> **</a:t>
            </a:r>
          </a:p>
          <a:p>
            <a:pPr>
              <a:buNone/>
            </a:pPr>
            <a:r>
              <a:rPr lang="en-US" sz="1600" dirty="0"/>
              <a:t>(- 2015 </a:t>
            </a:r>
            <a:r>
              <a:rPr lang="en-US" sz="1600" dirty="0" err="1"/>
              <a:t>Chambourcin</a:t>
            </a:r>
            <a:r>
              <a:rPr lang="en-US" sz="1600" dirty="0"/>
              <a:t>)</a:t>
            </a:r>
          </a:p>
          <a:p>
            <a:pPr>
              <a:lnSpc>
                <a:spcPct val="220000"/>
              </a:lnSpc>
              <a:buNone/>
            </a:pPr>
            <a:r>
              <a:rPr lang="en-US" sz="1600" dirty="0"/>
              <a:t> </a:t>
            </a:r>
          </a:p>
          <a:p>
            <a:pPr>
              <a:buNone/>
            </a:pPr>
            <a:endParaRPr lang="en-US" dirty="0"/>
          </a:p>
          <a:p>
            <a:pPr>
              <a:buNone/>
            </a:pPr>
            <a:endParaRPr lang="en-US" sz="1600" dirty="0"/>
          </a:p>
          <a:p>
            <a:pPr>
              <a:buNone/>
            </a:pPr>
            <a:r>
              <a:rPr lang="en-US" sz="1600" dirty="0"/>
              <a:t>  *Denotes 2019 C. V. Riley Award </a:t>
            </a:r>
          </a:p>
          <a:p>
            <a:pPr>
              <a:buNone/>
            </a:pPr>
            <a:r>
              <a:rPr lang="en-US" sz="1600" dirty="0"/>
              <a:t>  **Denotes 2019 Governor’s Cup Award</a:t>
            </a:r>
          </a:p>
          <a:p>
            <a:pPr>
              <a:buNone/>
            </a:pPr>
            <a:r>
              <a:rPr lang="en-US" sz="1600" dirty="0"/>
              <a:t>  ( ) Denotes 2018 Competition Wine for comparison </a:t>
            </a:r>
          </a:p>
          <a:p>
            <a:endParaRPr lang="en-US" sz="1600" dirty="0"/>
          </a:p>
          <a:p>
            <a:endParaRPr lang="en-US" sz="1600" dirty="0"/>
          </a:p>
          <a:p>
            <a:pPr>
              <a:buNone/>
            </a:pP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22244</TotalTime>
  <Words>775</Words>
  <Application>Microsoft Office PowerPoint</Application>
  <PresentationFormat>On-screen Show (4:3)</PresentationFormat>
  <Paragraphs>194</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Foundry</vt:lpstr>
      <vt:lpstr>2019 Missouri Wine Competition</vt:lpstr>
      <vt:lpstr> Judges for the 2019 Missouri Wine Competition  </vt:lpstr>
      <vt:lpstr>*Chaine des Rotisseurs</vt:lpstr>
      <vt:lpstr>Medal Breakdown          </vt:lpstr>
      <vt:lpstr>Slide 5</vt:lpstr>
      <vt:lpstr>     2019 Top Awards          </vt:lpstr>
      <vt:lpstr>Featured Winemaker Shaun Turnbull</vt:lpstr>
      <vt:lpstr>Slide 8</vt:lpstr>
      <vt:lpstr>2019 Featured Wineries </vt:lpstr>
      <vt:lpstr>Category #1  White Wines</vt:lpstr>
      <vt:lpstr>Montelle Winery</vt:lpstr>
      <vt:lpstr>Noboleis Vineyards</vt:lpstr>
      <vt:lpstr>Montelle Winery</vt:lpstr>
      <vt:lpstr>Category #2 Red Wines</vt:lpstr>
      <vt:lpstr>Stone Hill Winery</vt:lpstr>
      <vt:lpstr>Stone Hill Winery</vt:lpstr>
      <vt:lpstr>Stone Hill Winery</vt:lpstr>
      <vt:lpstr>Augusta Winery</vt:lpstr>
      <vt:lpstr>Category #3 Port Style Wine</vt:lpstr>
      <vt:lpstr>Adam Puchta Winery</vt:lpstr>
      <vt:lpstr>Augusta Winery</vt:lpstr>
      <vt:lpstr>Slide 22</vt:lpstr>
      <vt:lpstr>Slide 23</vt:lpstr>
      <vt:lpstr>Slide 24</vt:lpstr>
      <vt:lpstr>Slide 25</vt:lpstr>
      <vt:lpstr>Special Thanks to :</vt:lpstr>
      <vt:lpstr>Sources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Missouri Wine Competition</dc:title>
  <dc:creator>kalish</dc:creator>
  <cp:lastModifiedBy>kalish</cp:lastModifiedBy>
  <cp:revision>1832</cp:revision>
  <dcterms:created xsi:type="dcterms:W3CDTF">2018-08-02T13:59:12Z</dcterms:created>
  <dcterms:modified xsi:type="dcterms:W3CDTF">2020-01-17T16:25:57Z</dcterms:modified>
</cp:coreProperties>
</file>